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80" r:id="rId9"/>
    <p:sldId id="263" r:id="rId10"/>
    <p:sldId id="264" r:id="rId11"/>
    <p:sldId id="265" r:id="rId12"/>
    <p:sldId id="269" r:id="rId13"/>
    <p:sldId id="267" r:id="rId14"/>
    <p:sldId id="268" r:id="rId15"/>
    <p:sldId id="270" r:id="rId16"/>
    <p:sldId id="271" r:id="rId17"/>
    <p:sldId id="282" r:id="rId18"/>
    <p:sldId id="272" r:id="rId19"/>
    <p:sldId id="273" r:id="rId20"/>
    <p:sldId id="274" r:id="rId21"/>
    <p:sldId id="275" r:id="rId22"/>
    <p:sldId id="276" r:id="rId23"/>
    <p:sldId id="281" r:id="rId24"/>
    <p:sldId id="277" r:id="rId25"/>
    <p:sldId id="278" r:id="rId26"/>
    <p:sldId id="279"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37FE0E-EAF0-9441-8A10-20A17E70A80B}" type="datetimeFigureOut">
              <a:rPr lang="it-IT" smtClean="0"/>
              <a:t>06/03/2019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273966-3F66-EB42-BC30-BEE5B4561621}" type="slidenum">
              <a:rPr lang="it-IT" smtClean="0"/>
              <a:t>‹N›</a:t>
            </a:fld>
            <a:endParaRPr lang="it-IT"/>
          </a:p>
        </p:txBody>
      </p:sp>
    </p:spTree>
    <p:extLst>
      <p:ext uri="{BB962C8B-B14F-4D97-AF65-F5344CB8AC3E}">
        <p14:creationId xmlns:p14="http://schemas.microsoft.com/office/powerpoint/2010/main" val="68724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1273966-3F66-EB42-BC30-BEE5B4561621}" type="slidenum">
              <a:rPr lang="it-IT" smtClean="0"/>
              <a:t>1</a:t>
            </a:fld>
            <a:endParaRPr lang="it-IT"/>
          </a:p>
        </p:txBody>
      </p:sp>
    </p:spTree>
    <p:extLst>
      <p:ext uri="{BB962C8B-B14F-4D97-AF65-F5344CB8AC3E}">
        <p14:creationId xmlns:p14="http://schemas.microsoft.com/office/powerpoint/2010/main" val="1042600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1273966-3F66-EB42-BC30-BEE5B4561621}" type="slidenum">
              <a:rPr lang="it-IT" smtClean="0"/>
              <a:t>12</a:t>
            </a:fld>
            <a:endParaRPr lang="it-IT"/>
          </a:p>
        </p:txBody>
      </p:sp>
    </p:spTree>
    <p:extLst>
      <p:ext uri="{BB962C8B-B14F-4D97-AF65-F5344CB8AC3E}">
        <p14:creationId xmlns:p14="http://schemas.microsoft.com/office/powerpoint/2010/main" val="1698614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1273966-3F66-EB42-BC30-BEE5B4561621}" type="slidenum">
              <a:rPr lang="it-IT" smtClean="0"/>
              <a:t>13</a:t>
            </a:fld>
            <a:endParaRPr lang="it-IT"/>
          </a:p>
        </p:txBody>
      </p:sp>
    </p:spTree>
    <p:extLst>
      <p:ext uri="{BB962C8B-B14F-4D97-AF65-F5344CB8AC3E}">
        <p14:creationId xmlns:p14="http://schemas.microsoft.com/office/powerpoint/2010/main" val="1847331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7BBA76E2-458E-9941-801C-3262642E8813}" type="datetimeFigureOut">
              <a:rPr lang="it-IT" smtClean="0"/>
              <a:t>06/03/2019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34165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BBA76E2-458E-9941-801C-3262642E8813}" type="datetimeFigureOut">
              <a:rPr lang="it-IT" smtClean="0"/>
              <a:t>06/03/2019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2047328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BBA76E2-458E-9941-801C-3262642E8813}" type="datetimeFigureOut">
              <a:rPr lang="it-IT" smtClean="0"/>
              <a:t>06/03/2019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31441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BBA76E2-458E-9941-801C-3262642E8813}" type="datetimeFigureOut">
              <a:rPr lang="it-IT" smtClean="0"/>
              <a:t>06/03/2019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154158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7BBA76E2-458E-9941-801C-3262642E8813}" type="datetimeFigureOut">
              <a:rPr lang="it-IT" smtClean="0"/>
              <a:t>06/03/2019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202198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7BBA76E2-458E-9941-801C-3262642E8813}" type="datetimeFigureOut">
              <a:rPr lang="it-IT" smtClean="0"/>
              <a:t>06/03/2019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718748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7BBA76E2-458E-9941-801C-3262642E8813}" type="datetimeFigureOut">
              <a:rPr lang="it-IT" smtClean="0"/>
              <a:t>06/03/2019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209789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7BBA76E2-458E-9941-801C-3262642E8813}" type="datetimeFigureOut">
              <a:rPr lang="it-IT" smtClean="0"/>
              <a:t>06/03/2019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557309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BBA76E2-458E-9941-801C-3262642E8813}" type="datetimeFigureOut">
              <a:rPr lang="it-IT" smtClean="0"/>
              <a:t>06/03/2019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527119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7BBA76E2-458E-9941-801C-3262642E8813}" type="datetimeFigureOut">
              <a:rPr lang="it-IT" smtClean="0"/>
              <a:t>06/03/2019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1725245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7BBA76E2-458E-9941-801C-3262642E8813}" type="datetimeFigureOut">
              <a:rPr lang="it-IT" smtClean="0"/>
              <a:t>06/03/2019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9E52500-0606-9447-8830-05CF146867A2}" type="slidenum">
              <a:rPr lang="it-IT" smtClean="0"/>
              <a:t>‹N›</a:t>
            </a:fld>
            <a:endParaRPr lang="it-IT"/>
          </a:p>
        </p:txBody>
      </p:sp>
    </p:spTree>
    <p:extLst>
      <p:ext uri="{BB962C8B-B14F-4D97-AF65-F5344CB8AC3E}">
        <p14:creationId xmlns:p14="http://schemas.microsoft.com/office/powerpoint/2010/main" val="872429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BA76E2-458E-9941-801C-3262642E8813}" type="datetimeFigureOut">
              <a:rPr lang="it-IT" smtClean="0"/>
              <a:t>06/03/2019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E52500-0606-9447-8830-05CF146867A2}" type="slidenum">
              <a:rPr lang="it-IT" smtClean="0"/>
              <a:t>‹N›</a:t>
            </a:fld>
            <a:endParaRPr lang="it-IT"/>
          </a:p>
        </p:txBody>
      </p:sp>
    </p:spTree>
    <p:extLst>
      <p:ext uri="{BB962C8B-B14F-4D97-AF65-F5344CB8AC3E}">
        <p14:creationId xmlns:p14="http://schemas.microsoft.com/office/powerpoint/2010/main" val="1408395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arrotondato 8"/>
          <p:cNvSpPr/>
          <p:nvPr/>
        </p:nvSpPr>
        <p:spPr>
          <a:xfrm>
            <a:off x="4267200" y="156088"/>
            <a:ext cx="3598985" cy="94956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ctrTitle"/>
          </p:nvPr>
        </p:nvSpPr>
        <p:spPr>
          <a:xfrm>
            <a:off x="1524000" y="246580"/>
            <a:ext cx="9144000" cy="595901"/>
          </a:xfrm>
        </p:spPr>
        <p:txBody>
          <a:bodyPr>
            <a:normAutofit fontScale="90000"/>
          </a:bodyPr>
          <a:lstStyle/>
          <a:p>
            <a:r>
              <a:rPr lang="it-IT" sz="4000" b="1" dirty="0"/>
              <a:t>POLIZIA LOCALE</a:t>
            </a:r>
          </a:p>
        </p:txBody>
      </p:sp>
      <p:sp>
        <p:nvSpPr>
          <p:cNvPr id="3" name="Sottotitolo 2"/>
          <p:cNvSpPr>
            <a:spLocks noGrp="1"/>
          </p:cNvSpPr>
          <p:nvPr>
            <p:ph type="subTitle" idx="1"/>
          </p:nvPr>
        </p:nvSpPr>
        <p:spPr>
          <a:xfrm>
            <a:off x="1243173" y="1140431"/>
            <a:ext cx="9935110" cy="6051479"/>
          </a:xfrm>
        </p:spPr>
        <p:txBody>
          <a:bodyPr>
            <a:normAutofit/>
          </a:bodyPr>
          <a:lstStyle/>
          <a:p>
            <a:pPr algn="just"/>
            <a:r>
              <a:rPr lang="it-IT" dirty="0"/>
              <a:t> </a:t>
            </a:r>
          </a:p>
          <a:p>
            <a:pPr algn="just"/>
            <a:endParaRPr lang="it-IT" dirty="0"/>
          </a:p>
          <a:p>
            <a:pPr algn="just"/>
            <a:endParaRPr lang="it-IT" dirty="0"/>
          </a:p>
          <a:p>
            <a:pPr algn="just"/>
            <a:endParaRPr lang="it-IT" dirty="0"/>
          </a:p>
          <a:p>
            <a:pPr algn="just"/>
            <a:endParaRPr lang="it-IT" dirty="0"/>
          </a:p>
          <a:p>
            <a:pPr marL="342900" indent="-342900" algn="just">
              <a:buFont typeface="Arial" charset="0"/>
              <a:buChar char="•"/>
            </a:pPr>
            <a:endParaRPr lang="it-IT" sz="2000" dirty="0"/>
          </a:p>
          <a:p>
            <a:pPr algn="just"/>
            <a:r>
              <a:rPr lang="it-IT" sz="2000" dirty="0"/>
              <a:t> </a:t>
            </a:r>
          </a:p>
          <a:p>
            <a:pPr algn="just"/>
            <a:endParaRPr lang="it-IT" sz="2000" dirty="0"/>
          </a:p>
          <a:p>
            <a:pPr algn="just"/>
            <a:endParaRPr lang="it-IT" sz="2000" dirty="0"/>
          </a:p>
          <a:p>
            <a:pPr algn="just"/>
            <a:endParaRPr lang="it-IT" sz="2000" dirty="0"/>
          </a:p>
        </p:txBody>
      </p:sp>
      <p:graphicFrame>
        <p:nvGraphicFramePr>
          <p:cNvPr id="8" name="Tabella 7"/>
          <p:cNvGraphicFramePr>
            <a:graphicFrameLocks noGrp="1"/>
          </p:cNvGraphicFramePr>
          <p:nvPr>
            <p:extLst>
              <p:ext uri="{D42A27DB-BD31-4B8C-83A1-F6EECF244321}">
                <p14:modId xmlns:p14="http://schemas.microsoft.com/office/powerpoint/2010/main" val="1664977898"/>
              </p:ext>
            </p:extLst>
          </p:nvPr>
        </p:nvGraphicFramePr>
        <p:xfrm>
          <a:off x="1539981" y="1808726"/>
          <a:ext cx="9341494" cy="3601720"/>
        </p:xfrm>
        <a:graphic>
          <a:graphicData uri="http://schemas.openxmlformats.org/drawingml/2006/table">
            <a:tbl>
              <a:tblPr firstRow="1" bandRow="1">
                <a:tableStyleId>{5C22544A-7EE6-4342-B048-85BDC9FD1C3A}</a:tableStyleId>
              </a:tblPr>
              <a:tblGrid>
                <a:gridCol w="4670747">
                  <a:extLst>
                    <a:ext uri="{9D8B030D-6E8A-4147-A177-3AD203B41FA5}">
                      <a16:colId xmlns:a16="http://schemas.microsoft.com/office/drawing/2014/main" val="20000"/>
                    </a:ext>
                  </a:extLst>
                </a:gridCol>
                <a:gridCol w="4670747">
                  <a:extLst>
                    <a:ext uri="{9D8B030D-6E8A-4147-A177-3AD203B41FA5}">
                      <a16:colId xmlns:a16="http://schemas.microsoft.com/office/drawing/2014/main" val="20001"/>
                    </a:ext>
                  </a:extLst>
                </a:gridCol>
              </a:tblGrid>
              <a:tr h="370840">
                <a:tc>
                  <a:txBody>
                    <a:bodyPr/>
                    <a:lstStyle/>
                    <a:p>
                      <a:pPr algn="ctr"/>
                      <a:r>
                        <a:rPr lang="it-IT" b="1" dirty="0">
                          <a:solidFill>
                            <a:schemeClr val="tx1"/>
                          </a:solidFill>
                        </a:rPr>
                        <a:t>ARTICOLI</a:t>
                      </a:r>
                      <a:r>
                        <a:rPr lang="it-IT" b="1" baseline="0" dirty="0">
                          <a:solidFill>
                            <a:schemeClr val="tx1"/>
                          </a:solidFill>
                        </a:rPr>
                        <a:t> CCI</a:t>
                      </a:r>
                      <a:endParaRPr lang="it-IT"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it-IT" dirty="0">
                          <a:solidFill>
                            <a:schemeClr val="tx1"/>
                          </a:solidFill>
                        </a:rPr>
                        <a:t>ARTICOLI</a:t>
                      </a:r>
                      <a:r>
                        <a:rPr lang="it-IT" baseline="0" dirty="0">
                          <a:solidFill>
                            <a:schemeClr val="tx1"/>
                          </a:solidFill>
                        </a:rPr>
                        <a:t> CCNL</a:t>
                      </a:r>
                      <a:endParaRPr lang="it-IT"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just"/>
                      <a:r>
                        <a:rPr lang="it-IT" sz="2000" b="1" dirty="0"/>
                        <a:t>Art.19</a:t>
                      </a:r>
                      <a:r>
                        <a:rPr lang="it-IT" sz="1800" dirty="0"/>
                        <a:t> </a:t>
                      </a:r>
                      <a:r>
                        <a:rPr lang="it-IT" sz="1800" b="1" dirty="0"/>
                        <a:t>Prestazioni del personale in occasione di svolgimento di attività ed iniziative di carattere privato</a:t>
                      </a:r>
                      <a:endParaRPr lang="it-I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it-IT" sz="2000" b="1" dirty="0"/>
                        <a:t>Art.56-ter</a:t>
                      </a:r>
                      <a:r>
                        <a:rPr lang="it-IT" baseline="0" dirty="0"/>
                        <a:t> </a:t>
                      </a:r>
                      <a:r>
                        <a:rPr lang="it-IT" sz="1800" b="1" dirty="0"/>
                        <a:t>Prestazioni del personale in occasione di svolgimento di attività ed iniziative di carattere privato</a:t>
                      </a:r>
                      <a:endParaRPr lang="it-I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it-IT" sz="2000" b="1" dirty="0"/>
                        <a:t>Art.20</a:t>
                      </a:r>
                      <a:r>
                        <a:rPr lang="it-IT" sz="1800" dirty="0"/>
                        <a:t> </a:t>
                      </a:r>
                      <a:r>
                        <a:rPr lang="it-IT" sz="1800" b="1" dirty="0"/>
                        <a:t>Proventi delle violazioni al codice della strada</a:t>
                      </a:r>
                    </a:p>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it-IT" sz="2000" b="1" dirty="0"/>
                        <a:t>Art.56-quater</a:t>
                      </a:r>
                      <a:r>
                        <a:rPr lang="it-IT" baseline="0" dirty="0"/>
                        <a:t> </a:t>
                      </a:r>
                      <a:r>
                        <a:rPr lang="it-IT" b="1" baseline="0" dirty="0"/>
                        <a:t>Utilizzo dei proventi delle violazioni del codice della strada</a:t>
                      </a:r>
                      <a:endParaRPr lang="it-I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2000" b="1" dirty="0"/>
                        <a:t>Art.21</a:t>
                      </a:r>
                      <a:r>
                        <a:rPr lang="it-IT" sz="1800" dirty="0"/>
                        <a:t> </a:t>
                      </a:r>
                      <a:r>
                        <a:rPr lang="it-IT" sz="1800" b="1" dirty="0"/>
                        <a:t>Indennità di servizio esterno</a:t>
                      </a:r>
                    </a:p>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b="1" dirty="0"/>
                        <a:t>Art.56-quinquies</a:t>
                      </a:r>
                      <a:r>
                        <a:rPr lang="it-IT" sz="1800" b="1" baseline="0" dirty="0"/>
                        <a:t> </a:t>
                      </a:r>
                      <a:r>
                        <a:rPr lang="it-IT" sz="1800" b="1" dirty="0"/>
                        <a:t>Indennità di servizio esterno</a:t>
                      </a:r>
                      <a:endParaRPr lang="it-I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2000" b="1" dirty="0"/>
                        <a:t>Art.22</a:t>
                      </a:r>
                      <a:r>
                        <a:rPr lang="it-IT" sz="1800" dirty="0"/>
                        <a:t> </a:t>
                      </a:r>
                      <a:r>
                        <a:rPr lang="it-IT" sz="1800" b="1" dirty="0"/>
                        <a:t>Indennità di funzione</a:t>
                      </a:r>
                    </a:p>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2000" b="1" dirty="0"/>
                        <a:t>Art. 56-sexies </a:t>
                      </a:r>
                      <a:r>
                        <a:rPr lang="it-IT" sz="1800" b="1" dirty="0"/>
                        <a:t>Indennità di funzione</a:t>
                      </a:r>
                    </a:p>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17577219"/>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140677"/>
            <a:ext cx="10515600" cy="133643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838200" y="152401"/>
            <a:ext cx="10515600" cy="1312984"/>
          </a:xfrm>
        </p:spPr>
        <p:txBody>
          <a:bodyPr>
            <a:normAutofit fontScale="90000"/>
          </a:bodyPr>
          <a:lstStyle/>
          <a:p>
            <a:pPr algn="ctr"/>
            <a:br>
              <a:rPr lang="it-IT" sz="3200" b="1" dirty="0"/>
            </a:br>
            <a:r>
              <a:rPr lang="it-IT" sz="3200" b="1" dirty="0"/>
              <a:t>Art. 56 quater CCNL Utilizzo dei proventi delle violazioni del codice della strada</a:t>
            </a:r>
            <a:br>
              <a:rPr lang="it-IT" sz="3200" b="1" dirty="0"/>
            </a:br>
            <a:r>
              <a:rPr lang="it-IT" sz="3200" b="1" dirty="0"/>
              <a:t> </a:t>
            </a:r>
            <a:br>
              <a:rPr lang="it-IT" sz="3200" dirty="0"/>
            </a:br>
            <a:endParaRPr lang="it-IT" sz="3200" b="1" dirty="0"/>
          </a:p>
        </p:txBody>
      </p:sp>
      <p:sp>
        <p:nvSpPr>
          <p:cNvPr id="3" name="Segnaposto contenuto 2"/>
          <p:cNvSpPr>
            <a:spLocks noGrp="1"/>
          </p:cNvSpPr>
          <p:nvPr>
            <p:ph idx="1"/>
          </p:nvPr>
        </p:nvSpPr>
        <p:spPr/>
        <p:txBody>
          <a:bodyPr>
            <a:normAutofit fontScale="92500" lnSpcReduction="10000"/>
          </a:bodyPr>
          <a:lstStyle/>
          <a:p>
            <a:pPr marL="0" indent="0" algn="just">
              <a:buNone/>
            </a:pPr>
            <a:r>
              <a:rPr lang="it-IT" dirty="0"/>
              <a:t>1. I proventi delle sanzioni amministrative pecuniarie riscossi dagli enti, nella quota da questi determinata ai sensi dell’art. 208, commi 4 lett. c), e 5, del D.Lgs.n.285/1992 sono destinati, in coerenza con le previsioni legislative, alle seguenti finalità̀ in favore del personale: </a:t>
            </a:r>
          </a:p>
          <a:p>
            <a:pPr marL="0" indent="0" algn="just">
              <a:buNone/>
            </a:pPr>
            <a:r>
              <a:rPr lang="it-IT" dirty="0"/>
              <a:t>a) contributi datoriali al Fondo di previdenza complementare Perseo-Sirio; è fatta salva la volontà del lavoratore di conservare comunque l’adesione eventualmente già intervenuta a diverse forme pensionistiche individuali; </a:t>
            </a:r>
          </a:p>
          <a:p>
            <a:pPr marL="0" indent="0" algn="just">
              <a:buNone/>
            </a:pPr>
            <a:r>
              <a:rPr lang="it-IT" dirty="0"/>
              <a:t>b) </a:t>
            </a:r>
            <a:r>
              <a:rPr lang="it-IT" dirty="0" err="1"/>
              <a:t>finalita</a:t>
            </a:r>
            <a:r>
              <a:rPr lang="it-IT" dirty="0"/>
              <a:t>̀ assistenziali, nell’ambito delle misure di welfare integrativo, secondo la disciplina dell’art. 72; </a:t>
            </a:r>
          </a:p>
          <a:p>
            <a:pPr marL="0" indent="0" algn="just">
              <a:buNone/>
            </a:pPr>
            <a:r>
              <a:rPr lang="it-IT" dirty="0"/>
              <a:t>c) erogazione di incentivi monetari collegati a obiettivi di potenziamento dei servizi di controllo finalizzati alla sicurezza urbana e stradale. </a:t>
            </a:r>
          </a:p>
          <a:p>
            <a:endParaRPr lang="it-IT" dirty="0"/>
          </a:p>
        </p:txBody>
      </p:sp>
    </p:spTree>
    <p:extLst>
      <p:ext uri="{BB962C8B-B14F-4D97-AF65-F5344CB8AC3E}">
        <p14:creationId xmlns:p14="http://schemas.microsoft.com/office/powerpoint/2010/main" val="95653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5987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Riepilogo</a:t>
            </a:r>
          </a:p>
        </p:txBody>
      </p:sp>
      <p:sp>
        <p:nvSpPr>
          <p:cNvPr id="3" name="Segnaposto contenuto 2"/>
          <p:cNvSpPr>
            <a:spLocks noGrp="1"/>
          </p:cNvSpPr>
          <p:nvPr>
            <p:ph idx="1"/>
          </p:nvPr>
        </p:nvSpPr>
        <p:spPr/>
        <p:txBody>
          <a:bodyPr/>
          <a:lstStyle/>
          <a:p>
            <a:pPr algn="just"/>
            <a:r>
              <a:rPr lang="it-IT" dirty="0"/>
              <a:t>Sono stati confermati i progetti della Polizia Locale finanziati con il fondo ex art.208 del Codice della strada.</a:t>
            </a:r>
          </a:p>
          <a:p>
            <a:pPr algn="just"/>
            <a:r>
              <a:rPr lang="it-IT" dirty="0"/>
              <a:t>I progetti devono essere approvati con deliberazione di giunta comunale</a:t>
            </a:r>
          </a:p>
          <a:p>
            <a:pPr algn="just"/>
            <a:r>
              <a:rPr lang="it-IT" dirty="0"/>
              <a:t>Tali somme rientrano nel limite del salario accessorio</a:t>
            </a:r>
          </a:p>
          <a:p>
            <a:pPr algn="just"/>
            <a:r>
              <a:rPr lang="it-IT" dirty="0"/>
              <a:t>Per quanto concerne i contributi datoriali al Fondo di previdenza complementare Perseo-Sirio, vedasi nota 250/SIPRICS/AR/mo-18 del 11 settembre 2018 indirizzata ai Comandanti delle Polizie Locali a firma congiunta ANCI e FONDO PERSEO SIRIO</a:t>
            </a:r>
          </a:p>
        </p:txBody>
      </p:sp>
    </p:spTree>
    <p:extLst>
      <p:ext uri="{BB962C8B-B14F-4D97-AF65-F5344CB8AC3E}">
        <p14:creationId xmlns:p14="http://schemas.microsoft.com/office/powerpoint/2010/main" val="1249544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71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ART.21 Indennità di servizio esterno</a:t>
            </a:r>
          </a:p>
        </p:txBody>
      </p:sp>
      <p:sp>
        <p:nvSpPr>
          <p:cNvPr id="3" name="Segnaposto contenuto 2"/>
          <p:cNvSpPr>
            <a:spLocks noGrp="1"/>
          </p:cNvSpPr>
          <p:nvPr>
            <p:ph idx="1"/>
          </p:nvPr>
        </p:nvSpPr>
        <p:spPr/>
        <p:txBody>
          <a:bodyPr/>
          <a:lstStyle/>
          <a:p>
            <a:pPr marL="0" indent="0" algn="just">
              <a:buNone/>
            </a:pPr>
            <a:r>
              <a:rPr lang="it-IT" dirty="0"/>
              <a:t>1. Per le finalità di cui all’art. 56-</a:t>
            </a:r>
            <a:r>
              <a:rPr lang="it-IT" i="1" dirty="0"/>
              <a:t>quinquies</a:t>
            </a:r>
            <a:r>
              <a:rPr lang="it-IT" dirty="0"/>
              <a:t> del CCNL 21.05.2018, viene destinata la somma complessiva pari ad €…………. </a:t>
            </a:r>
          </a:p>
          <a:p>
            <a:pPr marL="0" indent="0" algn="just">
              <a:buNone/>
            </a:pPr>
            <a:r>
              <a:rPr lang="it-IT" dirty="0"/>
              <a:t>2. L’indennità di cui all’art. 56-</a:t>
            </a:r>
            <a:r>
              <a:rPr lang="it-IT" i="1" dirty="0"/>
              <a:t>quinquies</a:t>
            </a:r>
            <a:r>
              <a:rPr lang="it-IT" dirty="0"/>
              <a:t> del CCNL 21.05.2018 compete al personale della Polizia Locale che, </a:t>
            </a:r>
            <a:r>
              <a:rPr lang="it-IT" b="1" dirty="0"/>
              <a:t>in via continuativa</a:t>
            </a:r>
            <a:r>
              <a:rPr lang="it-IT" dirty="0"/>
              <a:t>, rende la prestazione lavorativa ordinaria giornaliera </a:t>
            </a:r>
            <a:r>
              <a:rPr lang="it-IT" b="1" dirty="0"/>
              <a:t>in servizi esterni di vigilanza </a:t>
            </a:r>
            <a:r>
              <a:rPr lang="it-IT" dirty="0"/>
              <a:t>ed è commisurata alle giornate di effettivo svolgimento del servizio esterno.</a:t>
            </a:r>
          </a:p>
          <a:p>
            <a:pPr marL="0" indent="0" algn="just">
              <a:buNone/>
            </a:pPr>
            <a:r>
              <a:rPr lang="it-IT" dirty="0"/>
              <a:t>3. Per lo svolgimento delle attività di seguito indicate è prevista, un’indennità con la decorrenza a fianco indicata pari ad </a:t>
            </a:r>
            <a:r>
              <a:rPr lang="it-IT" b="1" dirty="0"/>
              <a:t>un importo giornaliero lordo </a:t>
            </a:r>
            <a:r>
              <a:rPr lang="it-IT" dirty="0"/>
              <a:t>di</a:t>
            </a:r>
            <a:r>
              <a:rPr lang="it-IT" dirty="0">
                <a:effectLst/>
              </a:rPr>
              <a:t> </a:t>
            </a:r>
            <a:endParaRPr lang="it-IT" dirty="0"/>
          </a:p>
        </p:txBody>
      </p:sp>
    </p:spTree>
    <p:extLst>
      <p:ext uri="{BB962C8B-B14F-4D97-AF65-F5344CB8AC3E}">
        <p14:creationId xmlns:p14="http://schemas.microsoft.com/office/powerpoint/2010/main" val="37283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838200" y="398585"/>
            <a:ext cx="10515600" cy="86750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 21 Indennità servizio esterno </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85698182"/>
              </p:ext>
            </p:extLst>
          </p:nvPr>
        </p:nvGraphicFramePr>
        <p:xfrm>
          <a:off x="838200" y="1371600"/>
          <a:ext cx="10515600" cy="4607158"/>
        </p:xfrm>
        <a:graphic>
          <a:graphicData uri="http://schemas.openxmlformats.org/drawingml/2006/table">
            <a:tbl>
              <a:tblPr firstRow="1" firstCol="1" lastRow="1" lastCol="1" bandRow="1" bandCol="1"/>
              <a:tblGrid>
                <a:gridCol w="593080">
                  <a:extLst>
                    <a:ext uri="{9D8B030D-6E8A-4147-A177-3AD203B41FA5}">
                      <a16:colId xmlns:a16="http://schemas.microsoft.com/office/drawing/2014/main" val="20000"/>
                    </a:ext>
                  </a:extLst>
                </a:gridCol>
                <a:gridCol w="6923471">
                  <a:extLst>
                    <a:ext uri="{9D8B030D-6E8A-4147-A177-3AD203B41FA5}">
                      <a16:colId xmlns:a16="http://schemas.microsoft.com/office/drawing/2014/main" val="20001"/>
                    </a:ext>
                  </a:extLst>
                </a:gridCol>
                <a:gridCol w="1469187">
                  <a:extLst>
                    <a:ext uri="{9D8B030D-6E8A-4147-A177-3AD203B41FA5}">
                      <a16:colId xmlns:a16="http://schemas.microsoft.com/office/drawing/2014/main" val="20002"/>
                    </a:ext>
                  </a:extLst>
                </a:gridCol>
                <a:gridCol w="1529862">
                  <a:extLst>
                    <a:ext uri="{9D8B030D-6E8A-4147-A177-3AD203B41FA5}">
                      <a16:colId xmlns:a16="http://schemas.microsoft.com/office/drawing/2014/main" val="20003"/>
                    </a:ext>
                  </a:extLst>
                </a:gridCol>
              </a:tblGrid>
              <a:tr h="1336431">
                <a:tc>
                  <a:txBody>
                    <a:bodyPr/>
                    <a:lstStyle/>
                    <a:p>
                      <a:pPr algn="ctr">
                        <a:spcBef>
                          <a:spcPts val="600"/>
                        </a:spcBef>
                        <a:spcAft>
                          <a:spcPts val="600"/>
                        </a:spcAft>
                      </a:pPr>
                      <a:r>
                        <a:rPr lang="it-IT" sz="2000" b="1">
                          <a:effectLst/>
                          <a:latin typeface="Times New Roman" charset="0"/>
                          <a:ea typeface="Times New Roman" charset="0"/>
                        </a:rPr>
                        <a:t>Tipologia</a:t>
                      </a:r>
                      <a:endParaRPr lang="it-IT" sz="200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b="1" dirty="0">
                          <a:effectLst/>
                          <a:latin typeface="Times New Roman" charset="0"/>
                          <a:ea typeface="Times New Roman" charset="0"/>
                        </a:rPr>
                        <a:t>Attività professionale svolta</a:t>
                      </a:r>
                      <a:endParaRPr lang="it-IT" sz="20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b="1" dirty="0">
                          <a:effectLst/>
                          <a:latin typeface="Times New Roman" charset="0"/>
                          <a:ea typeface="Times New Roman" charset="0"/>
                        </a:rPr>
                        <a:t>Importo giornaliero</a:t>
                      </a:r>
                      <a:r>
                        <a:rPr lang="it-IT" sz="2000" b="1" baseline="0" dirty="0">
                          <a:effectLst/>
                          <a:latin typeface="Times New Roman" charset="0"/>
                          <a:ea typeface="Times New Roman" charset="0"/>
                        </a:rPr>
                        <a:t> </a:t>
                      </a:r>
                      <a:r>
                        <a:rPr lang="it-IT" sz="2000" b="1" dirty="0">
                          <a:solidFill>
                            <a:srgbClr val="FF0000"/>
                          </a:solidFill>
                          <a:effectLst/>
                          <a:latin typeface="Times New Roman" charset="0"/>
                          <a:ea typeface="Times New Roman" charset="0"/>
                        </a:rPr>
                        <a:t>(</a:t>
                      </a:r>
                      <a:r>
                        <a:rPr lang="it-IT" sz="1600" b="1" dirty="0">
                          <a:solidFill>
                            <a:srgbClr val="FF0000"/>
                          </a:solidFill>
                          <a:effectLst/>
                          <a:latin typeface="Times New Roman" charset="0"/>
                          <a:ea typeface="Times New Roman" charset="0"/>
                        </a:rPr>
                        <a:t>importi</a:t>
                      </a:r>
                      <a:r>
                        <a:rPr lang="it-IT" sz="1600" b="1" baseline="0" dirty="0">
                          <a:solidFill>
                            <a:srgbClr val="FF0000"/>
                          </a:solidFill>
                          <a:effectLst/>
                          <a:latin typeface="Times New Roman" charset="0"/>
                          <a:ea typeface="Times New Roman" charset="0"/>
                        </a:rPr>
                        <a:t> indicativi</a:t>
                      </a:r>
                      <a:r>
                        <a:rPr lang="it-IT" sz="2000" b="1" baseline="0" dirty="0">
                          <a:solidFill>
                            <a:srgbClr val="FF0000"/>
                          </a:solidFill>
                          <a:effectLst/>
                          <a:latin typeface="Times New Roman" charset="0"/>
                          <a:ea typeface="Times New Roman" charset="0"/>
                        </a:rPr>
                        <a:t>)</a:t>
                      </a:r>
                      <a:endParaRPr lang="it-IT" sz="2000" dirty="0">
                        <a:solidFill>
                          <a:srgbClr val="FF0000"/>
                        </a:solidFill>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b="1" dirty="0">
                          <a:effectLst/>
                          <a:latin typeface="Times New Roman" charset="0"/>
                          <a:ea typeface="Times New Roman" charset="0"/>
                        </a:rPr>
                        <a:t>Decorrenza</a:t>
                      </a:r>
                      <a:endParaRPr lang="it-IT" sz="20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extLst>
                  <a:ext uri="{0D108BD9-81ED-4DB2-BD59-A6C34878D82A}">
                    <a16:rowId xmlns:a16="http://schemas.microsoft.com/office/drawing/2014/main" val="10000"/>
                  </a:ext>
                </a:extLst>
              </a:tr>
              <a:tr h="1013731">
                <a:tc>
                  <a:txBody>
                    <a:bodyPr/>
                    <a:lstStyle/>
                    <a:p>
                      <a:pPr algn="just">
                        <a:spcBef>
                          <a:spcPts val="600"/>
                        </a:spcBef>
                        <a:spcAft>
                          <a:spcPts val="600"/>
                        </a:spcAft>
                      </a:pPr>
                      <a:r>
                        <a:rPr lang="it-IT" sz="2000">
                          <a:effectLst/>
                          <a:latin typeface="Times New Roman" charset="0"/>
                          <a:ea typeface="Times New Roman"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just">
                        <a:spcBef>
                          <a:spcPts val="600"/>
                        </a:spcBef>
                        <a:spcAft>
                          <a:spcPts val="600"/>
                        </a:spcAft>
                      </a:pPr>
                      <a:r>
                        <a:rPr lang="it-IT" sz="2000" dirty="0">
                          <a:effectLst/>
                          <a:latin typeface="Times New Roman" charset="0"/>
                          <a:ea typeface="Times New Roman" charset="0"/>
                        </a:rPr>
                        <a:t>Attività prestata nello svolgimento di servizi esterni in orario diurno </a:t>
                      </a:r>
                      <a:r>
                        <a:rPr lang="it-IT" sz="2000" dirty="0">
                          <a:solidFill>
                            <a:srgbClr val="FF0000"/>
                          </a:solidFill>
                          <a:effectLst/>
                          <a:latin typeface="Times New Roman" charset="0"/>
                          <a:ea typeface="Times New Roman" charset="0"/>
                        </a:rPr>
                        <a:t>(dalle 6 alle 22)</a:t>
                      </a:r>
                      <a:endParaRPr lang="it-IT" sz="20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solidFill>
                            <a:srgbClr val="FF0000"/>
                          </a:solidFill>
                          <a:effectLst/>
                          <a:latin typeface="Times New Roman" charset="0"/>
                          <a:ea typeface="Times New Roman" charset="0"/>
                        </a:rPr>
                        <a:t>€ 1,00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effectLst/>
                          <a:latin typeface="Times New Roman" charset="0"/>
                          <a:ea typeface="Times New Roman"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extLst>
                  <a:ext uri="{0D108BD9-81ED-4DB2-BD59-A6C34878D82A}">
                    <a16:rowId xmlns:a16="http://schemas.microsoft.com/office/drawing/2014/main" val="10001"/>
                  </a:ext>
                </a:extLst>
              </a:tr>
              <a:tr h="1013731">
                <a:tc>
                  <a:txBody>
                    <a:bodyPr/>
                    <a:lstStyle/>
                    <a:p>
                      <a:pPr algn="just">
                        <a:spcBef>
                          <a:spcPts val="600"/>
                        </a:spcBef>
                        <a:spcAft>
                          <a:spcPts val="600"/>
                        </a:spcAft>
                      </a:pPr>
                      <a:r>
                        <a:rPr lang="it-IT" sz="2000">
                          <a:effectLst/>
                          <a:latin typeface="Times New Roman" charset="0"/>
                          <a:ea typeface="Times New Roman"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just">
                        <a:spcBef>
                          <a:spcPts val="600"/>
                        </a:spcBef>
                        <a:spcAft>
                          <a:spcPts val="600"/>
                        </a:spcAft>
                      </a:pPr>
                      <a:r>
                        <a:rPr lang="it-IT" sz="2000" dirty="0">
                          <a:effectLst/>
                          <a:latin typeface="Times New Roman" charset="0"/>
                          <a:ea typeface="Times New Roman" charset="0"/>
                        </a:rPr>
                        <a:t>Attività prestata nello svolgimento di servizi esterni in orario serale </a:t>
                      </a:r>
                      <a:r>
                        <a:rPr lang="it-IT" sz="2000" dirty="0">
                          <a:solidFill>
                            <a:srgbClr val="FF0000"/>
                          </a:solidFill>
                          <a:effectLst/>
                          <a:latin typeface="Times New Roman" charset="0"/>
                          <a:ea typeface="Times New Roman" charset="0"/>
                        </a:rPr>
                        <a:t>(dalle</a:t>
                      </a:r>
                      <a:r>
                        <a:rPr lang="it-IT" sz="2000" baseline="0" dirty="0">
                          <a:solidFill>
                            <a:srgbClr val="FF0000"/>
                          </a:solidFill>
                          <a:effectLst/>
                          <a:latin typeface="Times New Roman" charset="0"/>
                          <a:ea typeface="Times New Roman" charset="0"/>
                        </a:rPr>
                        <a:t> 22 alle 6 del giorno seguente) </a:t>
                      </a:r>
                      <a:r>
                        <a:rPr lang="it-IT" sz="2000" dirty="0">
                          <a:effectLst/>
                          <a:latin typeface="Times New Roman" charset="0"/>
                          <a:ea typeface="Times New Roman" charset="0"/>
                        </a:rPr>
                        <a:t>o festivo diurno </a:t>
                      </a:r>
                      <a:r>
                        <a:rPr lang="it-IT" sz="2000" dirty="0">
                          <a:solidFill>
                            <a:srgbClr val="FF0000"/>
                          </a:solidFill>
                          <a:effectLst/>
                          <a:latin typeface="Times New Roman" charset="0"/>
                          <a:ea typeface="Times New Roman" charset="0"/>
                        </a:rPr>
                        <a:t>(dalle 6 alle 22)</a:t>
                      </a:r>
                      <a:endParaRPr lang="it-IT" sz="20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solidFill>
                            <a:srgbClr val="FF0000"/>
                          </a:solidFill>
                          <a:effectLst/>
                          <a:latin typeface="Times New Roman" charset="0"/>
                          <a:ea typeface="Times New Roman" charset="0"/>
                        </a:rPr>
                        <a:t>€ 2,00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effectLst/>
                          <a:latin typeface="Times New Roman" charset="0"/>
                          <a:ea typeface="Times New Roman"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extLst>
                  <a:ext uri="{0D108BD9-81ED-4DB2-BD59-A6C34878D82A}">
                    <a16:rowId xmlns:a16="http://schemas.microsoft.com/office/drawing/2014/main" val="10002"/>
                  </a:ext>
                </a:extLst>
              </a:tr>
              <a:tr h="1243265">
                <a:tc>
                  <a:txBody>
                    <a:bodyPr/>
                    <a:lstStyle/>
                    <a:p>
                      <a:pPr algn="just">
                        <a:spcBef>
                          <a:spcPts val="600"/>
                        </a:spcBef>
                        <a:spcAft>
                          <a:spcPts val="600"/>
                        </a:spcAft>
                      </a:pPr>
                      <a:r>
                        <a:rPr lang="it-IT" sz="2000">
                          <a:effectLst/>
                          <a:latin typeface="Times New Roman" charset="0"/>
                          <a:ea typeface="Times New Roman"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just">
                        <a:spcBef>
                          <a:spcPts val="600"/>
                        </a:spcBef>
                        <a:spcAft>
                          <a:spcPts val="600"/>
                        </a:spcAft>
                      </a:pPr>
                      <a:r>
                        <a:rPr lang="it-IT" sz="2000" dirty="0">
                          <a:effectLst/>
                          <a:latin typeface="Times New Roman" charset="0"/>
                          <a:ea typeface="Times New Roman" charset="0"/>
                        </a:rPr>
                        <a:t>Attività prestata nello svolgimento di servizi esterni in orario notturno festivo </a:t>
                      </a:r>
                      <a:r>
                        <a:rPr lang="it-IT" sz="2000" dirty="0">
                          <a:solidFill>
                            <a:srgbClr val="FF0000"/>
                          </a:solidFill>
                          <a:effectLst/>
                          <a:latin typeface="Times New Roman" charset="0"/>
                          <a:ea typeface="Times New Roman" charset="0"/>
                        </a:rPr>
                        <a:t>(dalle 22 del giorno prefestivo</a:t>
                      </a:r>
                      <a:r>
                        <a:rPr lang="it-IT" sz="2000" baseline="0" dirty="0">
                          <a:solidFill>
                            <a:srgbClr val="FF0000"/>
                          </a:solidFill>
                          <a:effectLst/>
                          <a:latin typeface="Times New Roman" charset="0"/>
                          <a:ea typeface="Times New Roman" charset="0"/>
                        </a:rPr>
                        <a:t> </a:t>
                      </a:r>
                      <a:r>
                        <a:rPr lang="mr-IN" sz="2000" baseline="0" dirty="0">
                          <a:solidFill>
                            <a:srgbClr val="FF0000"/>
                          </a:solidFill>
                          <a:effectLst/>
                          <a:latin typeface="Times New Roman" charset="0"/>
                          <a:ea typeface="Times New Roman" charset="0"/>
                        </a:rPr>
                        <a:t>–</a:t>
                      </a:r>
                      <a:r>
                        <a:rPr lang="it-IT" sz="2000" baseline="0" dirty="0">
                          <a:solidFill>
                            <a:srgbClr val="FF0000"/>
                          </a:solidFill>
                          <a:effectLst/>
                          <a:latin typeface="Times New Roman" charset="0"/>
                          <a:ea typeface="Times New Roman" charset="0"/>
                        </a:rPr>
                        <a:t>es. sabato- alle 6 del giorno festivo </a:t>
                      </a:r>
                      <a:r>
                        <a:rPr lang="mr-IN" sz="2000" baseline="0" dirty="0">
                          <a:solidFill>
                            <a:srgbClr val="FF0000"/>
                          </a:solidFill>
                          <a:effectLst/>
                          <a:latin typeface="Times New Roman" charset="0"/>
                          <a:ea typeface="Times New Roman" charset="0"/>
                        </a:rPr>
                        <a:t>–</a:t>
                      </a:r>
                      <a:r>
                        <a:rPr lang="it-IT" sz="2000" baseline="0" dirty="0" err="1">
                          <a:solidFill>
                            <a:srgbClr val="FF0000"/>
                          </a:solidFill>
                          <a:effectLst/>
                          <a:latin typeface="Times New Roman" charset="0"/>
                          <a:ea typeface="Times New Roman" charset="0"/>
                        </a:rPr>
                        <a:t>es.domenica</a:t>
                      </a:r>
                      <a:r>
                        <a:rPr lang="it-IT" sz="2000" baseline="0" dirty="0">
                          <a:solidFill>
                            <a:srgbClr val="FF0000"/>
                          </a:solidFill>
                          <a:effectLst/>
                          <a:latin typeface="Times New Roman" charset="0"/>
                          <a:ea typeface="Times New Roman" charset="0"/>
                        </a:rPr>
                        <a:t>- e dalle 22 del giorno festivo </a:t>
                      </a:r>
                      <a:r>
                        <a:rPr lang="mr-IN" sz="2000" baseline="0" dirty="0">
                          <a:solidFill>
                            <a:srgbClr val="FF0000"/>
                          </a:solidFill>
                          <a:effectLst/>
                          <a:latin typeface="Times New Roman" charset="0"/>
                          <a:ea typeface="Times New Roman" charset="0"/>
                        </a:rPr>
                        <a:t>–</a:t>
                      </a:r>
                      <a:r>
                        <a:rPr lang="it-IT" sz="2000" baseline="0" dirty="0">
                          <a:solidFill>
                            <a:srgbClr val="FF0000"/>
                          </a:solidFill>
                          <a:effectLst/>
                          <a:latin typeface="Times New Roman" charset="0"/>
                          <a:ea typeface="Times New Roman" charset="0"/>
                        </a:rPr>
                        <a:t>es. domenica- alle 6 del giorno successivo </a:t>
                      </a:r>
                      <a:r>
                        <a:rPr lang="mr-IN" sz="2000" baseline="0" dirty="0">
                          <a:solidFill>
                            <a:srgbClr val="FF0000"/>
                          </a:solidFill>
                          <a:effectLst/>
                          <a:latin typeface="Times New Roman" charset="0"/>
                          <a:ea typeface="Times New Roman" charset="0"/>
                        </a:rPr>
                        <a:t>–</a:t>
                      </a:r>
                      <a:r>
                        <a:rPr lang="it-IT" sz="2000" baseline="0" dirty="0" err="1">
                          <a:solidFill>
                            <a:srgbClr val="FF0000"/>
                          </a:solidFill>
                          <a:effectLst/>
                          <a:latin typeface="Times New Roman" charset="0"/>
                          <a:ea typeface="Times New Roman" charset="0"/>
                        </a:rPr>
                        <a:t>es.lunedì</a:t>
                      </a:r>
                      <a:r>
                        <a:rPr lang="it-IT" sz="2000" baseline="0" dirty="0">
                          <a:solidFill>
                            <a:srgbClr val="FF0000"/>
                          </a:solidFill>
                          <a:effectLst/>
                          <a:latin typeface="Times New Roman" charset="0"/>
                          <a:ea typeface="Times New Roman" charset="0"/>
                        </a:rPr>
                        <a:t>-</a:t>
                      </a:r>
                      <a:endParaRPr lang="it-IT" sz="20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solidFill>
                            <a:srgbClr val="FF0000"/>
                          </a:solidFill>
                          <a:effectLst/>
                          <a:latin typeface="Times New Roman" charset="0"/>
                          <a:ea typeface="Times New Roman" charset="0"/>
                        </a:rPr>
                        <a:t>€ 3,00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tc>
                  <a:txBody>
                    <a:bodyPr/>
                    <a:lstStyle/>
                    <a:p>
                      <a:pPr algn="ctr">
                        <a:spcBef>
                          <a:spcPts val="600"/>
                        </a:spcBef>
                        <a:spcAft>
                          <a:spcPts val="600"/>
                        </a:spcAft>
                      </a:pPr>
                      <a:r>
                        <a:rPr lang="it-IT" sz="2000" dirty="0">
                          <a:effectLst/>
                          <a:latin typeface="Times New Roman" charset="0"/>
                          <a:ea typeface="Times New Roman"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ED8"/>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85037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28246"/>
            <a:ext cx="10515600" cy="1371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Art.21 Indennità di servizio esterno</a:t>
            </a:r>
          </a:p>
        </p:txBody>
      </p:sp>
      <p:sp>
        <p:nvSpPr>
          <p:cNvPr id="3" name="Segnaposto contenuto 2"/>
          <p:cNvSpPr>
            <a:spLocks noGrp="1"/>
          </p:cNvSpPr>
          <p:nvPr>
            <p:ph idx="1"/>
          </p:nvPr>
        </p:nvSpPr>
        <p:spPr/>
        <p:txBody>
          <a:bodyPr>
            <a:normAutofit lnSpcReduction="10000"/>
          </a:bodyPr>
          <a:lstStyle/>
          <a:p>
            <a:pPr marL="0" indent="0" algn="just">
              <a:buNone/>
            </a:pPr>
            <a:r>
              <a:rPr lang="it-IT" dirty="0"/>
              <a:t>4. Il servizio viene considerato espletato come in via continuativa all’esterno qualora siano, nell’arco della giornata, svolti servizi sul territorio per un tempo superiore alla metà dell’orario di lavoro. </a:t>
            </a:r>
            <a:r>
              <a:rPr lang="it-IT" b="1" i="1" dirty="0"/>
              <a:t>(calcolo giornaliero)</a:t>
            </a:r>
            <a:endParaRPr lang="it-IT" b="1" dirty="0"/>
          </a:p>
          <a:p>
            <a:pPr marL="0" indent="0">
              <a:buNone/>
            </a:pPr>
            <a:r>
              <a:rPr lang="it-IT" b="1" i="1" dirty="0"/>
              <a:t>Oppure (2^ ipotesi)</a:t>
            </a:r>
            <a:endParaRPr lang="it-IT" b="1" dirty="0"/>
          </a:p>
          <a:p>
            <a:pPr marL="0" indent="0" algn="just">
              <a:buNone/>
            </a:pPr>
            <a:r>
              <a:rPr lang="it-IT" dirty="0"/>
              <a:t>4. Il servizio viene considerato espletato come in via continuativa all’esterno qualora siano svolti servizi esterni alla sede del comando/ente per la parte maggioritaria delle giornate di servizio svolte nel mese di erogazione dell’indennità. (</a:t>
            </a:r>
            <a:r>
              <a:rPr lang="it-IT" b="1" i="1" dirty="0"/>
              <a:t>calcolo mensile </a:t>
            </a:r>
            <a:r>
              <a:rPr lang="it-IT" i="1" dirty="0"/>
              <a:t>– se su un mese lavorato di 26 gg si svolgono almeno 14 gg con prestazione parziale o totale esterno)</a:t>
            </a:r>
            <a:endParaRPr lang="it-IT" dirty="0"/>
          </a:p>
          <a:p>
            <a:pPr marL="0" indent="0">
              <a:buNone/>
            </a:pPr>
            <a:endParaRPr lang="it-IT" dirty="0"/>
          </a:p>
        </p:txBody>
      </p:sp>
    </p:spTree>
    <p:extLst>
      <p:ext uri="{BB962C8B-B14F-4D97-AF65-F5344CB8AC3E}">
        <p14:creationId xmlns:p14="http://schemas.microsoft.com/office/powerpoint/2010/main" val="1018657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Titolo 1"/>
          <p:cNvSpPr>
            <a:spLocks noGrp="1"/>
          </p:cNvSpPr>
          <p:nvPr>
            <p:ph type="title"/>
          </p:nvPr>
        </p:nvSpPr>
        <p:spPr/>
        <p:txBody>
          <a:bodyPr>
            <a:normAutofit/>
          </a:bodyPr>
          <a:lstStyle/>
          <a:p>
            <a:r>
              <a:rPr lang="it-IT" sz="3200" b="1" dirty="0"/>
              <a:t>CCI Art. 21 Indennità di servizio esterno</a:t>
            </a:r>
          </a:p>
        </p:txBody>
      </p:sp>
      <p:sp>
        <p:nvSpPr>
          <p:cNvPr id="3" name="Segnaposto contenuto 2"/>
          <p:cNvSpPr>
            <a:spLocks noGrp="1"/>
          </p:cNvSpPr>
          <p:nvPr>
            <p:ph idx="1"/>
          </p:nvPr>
        </p:nvSpPr>
        <p:spPr/>
        <p:txBody>
          <a:bodyPr/>
          <a:lstStyle/>
          <a:p>
            <a:pPr marL="0" indent="0" algn="just">
              <a:buNone/>
            </a:pPr>
            <a:r>
              <a:rPr lang="it-IT" dirty="0"/>
              <a:t>5. L’erogazione dell’indennità al personale interessato avviene mensilmente, sulla base dei dati desunti: a) dal sistema di rilevazione presenze/assenze; b) dalla attestazione del responsabile del servizio/comandante in merito allo svolgimento dei servizi esterni per un tempo superiore alla metà dell’orario di lavoro. </a:t>
            </a:r>
          </a:p>
          <a:p>
            <a:pPr marL="0" indent="0" algn="just">
              <a:buNone/>
            </a:pPr>
            <a:r>
              <a:rPr lang="it-IT" dirty="0"/>
              <a:t>6. La corresponsione degli importi relativi a tale indennità è effettata unitamente al pagamento dello stipendio del mese successivo a quello di svolgimento dell’attività. </a:t>
            </a:r>
          </a:p>
        </p:txBody>
      </p:sp>
    </p:spTree>
    <p:extLst>
      <p:ext uri="{BB962C8B-B14F-4D97-AF65-F5344CB8AC3E}">
        <p14:creationId xmlns:p14="http://schemas.microsoft.com/office/powerpoint/2010/main" val="1745770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39969"/>
            <a:ext cx="10515600" cy="135987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2800" b="1" dirty="0"/>
              <a:t>CCI Art.21 Indennità di servizio esterno</a:t>
            </a:r>
          </a:p>
        </p:txBody>
      </p:sp>
      <p:sp>
        <p:nvSpPr>
          <p:cNvPr id="3" name="Segnaposto contenuto 2"/>
          <p:cNvSpPr>
            <a:spLocks noGrp="1"/>
          </p:cNvSpPr>
          <p:nvPr>
            <p:ph idx="1"/>
          </p:nvPr>
        </p:nvSpPr>
        <p:spPr/>
        <p:txBody>
          <a:bodyPr>
            <a:normAutofit fontScale="92500" lnSpcReduction="20000"/>
          </a:bodyPr>
          <a:lstStyle/>
          <a:p>
            <a:pPr marL="0" indent="0">
              <a:buNone/>
            </a:pPr>
            <a:r>
              <a:rPr lang="it-IT" dirty="0"/>
              <a:t>7. L’indennità di cui al presenta articolo:</a:t>
            </a:r>
          </a:p>
          <a:p>
            <a:pPr lvl="0" algn="just"/>
            <a:r>
              <a:rPr lang="it-IT" dirty="0"/>
              <a:t>è cumulabile con l’indennità di turno, di cui all’art. 23, comma , CCNL 21/05/2018;</a:t>
            </a:r>
          </a:p>
          <a:p>
            <a:pPr lvl="0" algn="just"/>
            <a:r>
              <a:rPr lang="it-IT" dirty="0"/>
              <a:t>è cumulabile con le indennità di cui all’art. 37, commi 1, </a:t>
            </a:r>
            <a:r>
              <a:rPr lang="it-IT" dirty="0" err="1"/>
              <a:t>lett</a:t>
            </a:r>
            <a:r>
              <a:rPr lang="it-IT" dirty="0"/>
              <a:t>. b, del CCNL del 6.7.1995 e successive modificazioni ed integrazioni;</a:t>
            </a:r>
            <a:r>
              <a:rPr lang="it-IT" dirty="0">
                <a:solidFill>
                  <a:srgbClr val="FF0000"/>
                </a:solidFill>
              </a:rPr>
              <a:t> (indennità di vigilanza)</a:t>
            </a:r>
            <a:endParaRPr lang="it-IT" dirty="0"/>
          </a:p>
          <a:p>
            <a:pPr lvl="0" algn="just"/>
            <a:r>
              <a:rPr lang="it-IT" dirty="0"/>
              <a:t>è cumulabile con i compensi connessi alla performance individuale e collettiva;</a:t>
            </a:r>
          </a:p>
          <a:p>
            <a:pPr lvl="0" algn="just"/>
            <a:r>
              <a:rPr lang="it-IT" dirty="0"/>
              <a:t>non è cumulabile con l’indennità di cui all’art. 70-bis </a:t>
            </a:r>
            <a:r>
              <a:rPr lang="it-IT" dirty="0">
                <a:solidFill>
                  <a:srgbClr val="FF0000"/>
                </a:solidFill>
              </a:rPr>
              <a:t>(ovvero indennità condizioni di lavoro es. disagio)</a:t>
            </a:r>
            <a:endParaRPr lang="it-IT" dirty="0"/>
          </a:p>
          <a:p>
            <a:pPr marL="0" indent="0">
              <a:buNone/>
            </a:pPr>
            <a:r>
              <a:rPr lang="it-IT" dirty="0"/>
              <a:t>8. La presente disciplina trova applicazione dal 1° gennaio 2019</a:t>
            </a:r>
            <a:r>
              <a:rPr lang="it-IT" dirty="0">
                <a:solidFill>
                  <a:srgbClr val="FF0000"/>
                </a:solidFill>
              </a:rPr>
              <a:t> oppure dalla sottoscrizione del presente CCI</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849613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431515"/>
            <a:ext cx="10515600" cy="124317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Art.21 Indennità di servizio esterno</a:t>
            </a:r>
          </a:p>
        </p:txBody>
      </p:sp>
      <p:sp>
        <p:nvSpPr>
          <p:cNvPr id="3" name="Segnaposto contenuto 2"/>
          <p:cNvSpPr>
            <a:spLocks noGrp="1"/>
          </p:cNvSpPr>
          <p:nvPr>
            <p:ph idx="1"/>
          </p:nvPr>
        </p:nvSpPr>
        <p:spPr/>
        <p:txBody>
          <a:bodyPr/>
          <a:lstStyle/>
          <a:p>
            <a:pPr marL="0" indent="0" algn="just">
              <a:buNone/>
            </a:pPr>
            <a:r>
              <a:rPr lang="it-IT" dirty="0"/>
              <a:t>9. Qualora dovesse risultare una somma superiore rispetto all’importo previsto per la singola indennità, si provvederà a recuperare le somme da risparmi derivanti dalle altre indennità, con priorità dai risparmi di cui dal successivo art.22 e, in caso di incapienza, dalle somme destinate alla performance individuale </a:t>
            </a:r>
          </a:p>
        </p:txBody>
      </p:sp>
    </p:spTree>
    <p:extLst>
      <p:ext uri="{BB962C8B-B14F-4D97-AF65-F5344CB8AC3E}">
        <p14:creationId xmlns:p14="http://schemas.microsoft.com/office/powerpoint/2010/main" val="644499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1298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Art.56-quinquies CCNL Indennità di servizio esterno</a:t>
            </a:r>
          </a:p>
        </p:txBody>
      </p:sp>
      <p:sp>
        <p:nvSpPr>
          <p:cNvPr id="3" name="Segnaposto contenuto 2"/>
          <p:cNvSpPr>
            <a:spLocks noGrp="1"/>
          </p:cNvSpPr>
          <p:nvPr>
            <p:ph idx="1"/>
          </p:nvPr>
        </p:nvSpPr>
        <p:spPr/>
        <p:txBody>
          <a:bodyPr>
            <a:normAutofit fontScale="70000" lnSpcReduction="20000"/>
          </a:bodyPr>
          <a:lstStyle/>
          <a:p>
            <a:pPr marL="0" indent="0" algn="just">
              <a:buNone/>
            </a:pPr>
            <a:r>
              <a:rPr lang="it-IT" dirty="0"/>
              <a:t>1. Al personale che, in via continuativa, rende la prestazione lavorativa ordinaria giornaliera in servizi esterni di vigilanza, </a:t>
            </a:r>
            <a:r>
              <a:rPr lang="it-IT" b="1" dirty="0"/>
              <a:t>compete</a:t>
            </a:r>
            <a:r>
              <a:rPr lang="it-IT" b="1" dirty="0">
                <a:solidFill>
                  <a:srgbClr val="FF0000"/>
                </a:solidFill>
              </a:rPr>
              <a:t> </a:t>
            </a:r>
            <a:r>
              <a:rPr lang="it-IT" dirty="0"/>
              <a:t> una indennità̀ giornaliera, il cui importo è determinato entro i seguenti valori minimi e massimi giornalieri: </a:t>
            </a:r>
            <a:r>
              <a:rPr lang="it-IT" b="1" dirty="0"/>
              <a:t>Euro 1,00 - Euro 10,00</a:t>
            </a:r>
            <a:r>
              <a:rPr lang="it-IT" dirty="0"/>
              <a:t>. </a:t>
            </a:r>
          </a:p>
          <a:p>
            <a:pPr marL="0" indent="0" algn="just">
              <a:buNone/>
            </a:pPr>
            <a:r>
              <a:rPr lang="it-IT" dirty="0"/>
              <a:t>2. L’</a:t>
            </a:r>
            <a:r>
              <a:rPr lang="it-IT" dirty="0" err="1"/>
              <a:t>indennita</a:t>
            </a:r>
            <a:r>
              <a:rPr lang="it-IT" dirty="0"/>
              <a:t>̀ di cui al comma 1 è commisurata alle </a:t>
            </a:r>
            <a:r>
              <a:rPr lang="it-IT" b="1" dirty="0"/>
              <a:t>giornate di effettivo svolgimento del servizio esterno </a:t>
            </a:r>
            <a:r>
              <a:rPr lang="it-IT" dirty="0"/>
              <a:t>e </a:t>
            </a:r>
            <a:r>
              <a:rPr lang="it-IT" b="1" dirty="0"/>
              <a:t>compensa interamente i rischi e disagi </a:t>
            </a:r>
            <a:r>
              <a:rPr lang="it-IT" dirty="0"/>
              <a:t>connessi all’espletamento dello stesso in ambienti esterni. </a:t>
            </a:r>
          </a:p>
          <a:p>
            <a:pPr marL="0" indent="0">
              <a:buNone/>
            </a:pPr>
            <a:r>
              <a:rPr lang="it-IT" dirty="0"/>
              <a:t>3. L’</a:t>
            </a:r>
            <a:r>
              <a:rPr lang="it-IT" dirty="0" err="1"/>
              <a:t>indennita</a:t>
            </a:r>
            <a:r>
              <a:rPr lang="it-IT" dirty="0"/>
              <a:t>̀ di cui al presenta articolo:</a:t>
            </a:r>
            <a:br>
              <a:rPr lang="it-IT" dirty="0"/>
            </a:br>
            <a:r>
              <a:rPr lang="it-IT" dirty="0"/>
              <a:t>a) è cumulabile con l’</a:t>
            </a:r>
            <a:r>
              <a:rPr lang="it-IT" dirty="0" err="1"/>
              <a:t>indennita</a:t>
            </a:r>
            <a:r>
              <a:rPr lang="it-IT" dirty="0"/>
              <a:t>̀ di turno, di cui all’art. 23, comma 5; </a:t>
            </a:r>
          </a:p>
          <a:p>
            <a:pPr marL="0" indent="0" algn="just">
              <a:buNone/>
            </a:pPr>
            <a:r>
              <a:rPr lang="it-IT" dirty="0"/>
              <a:t>b) è cumulabile con le </a:t>
            </a:r>
            <a:r>
              <a:rPr lang="it-IT" dirty="0" err="1"/>
              <a:t>indennita</a:t>
            </a:r>
            <a:r>
              <a:rPr lang="it-IT" dirty="0"/>
              <a:t>̀ di cui all’art. 37, comma 1, </a:t>
            </a:r>
            <a:r>
              <a:rPr lang="it-IT" dirty="0" err="1"/>
              <a:t>lett</a:t>
            </a:r>
            <a:r>
              <a:rPr lang="it-IT" dirty="0"/>
              <a:t>. b), del CCNL del 6.7.1995 e successive modificazioni ed integrazioni; </a:t>
            </a:r>
          </a:p>
          <a:p>
            <a:pPr marL="0" indent="0" algn="just">
              <a:buNone/>
            </a:pPr>
            <a:r>
              <a:rPr lang="it-IT" dirty="0"/>
              <a:t>c) è cumulabile con i compensi connessi alla performance individuale e collettiva; d) non è cumulabile con l’</a:t>
            </a:r>
            <a:r>
              <a:rPr lang="it-IT" dirty="0" err="1"/>
              <a:t>indennita</a:t>
            </a:r>
            <a:r>
              <a:rPr lang="it-IT" dirty="0"/>
              <a:t>̀ di cui all’art. 70-bis. </a:t>
            </a:r>
          </a:p>
          <a:p>
            <a:pPr marL="0" indent="0" algn="just">
              <a:buNone/>
            </a:pPr>
            <a:r>
              <a:rPr lang="it-IT" dirty="0"/>
              <a:t>4. </a:t>
            </a:r>
            <a:r>
              <a:rPr lang="it-IT" b="1" dirty="0"/>
              <a:t>Gli oneri per la corresponsione dell’</a:t>
            </a:r>
            <a:r>
              <a:rPr lang="it-IT" b="1" dirty="0" err="1"/>
              <a:t>indennita</a:t>
            </a:r>
            <a:r>
              <a:rPr lang="it-IT" b="1" dirty="0"/>
              <a:t>̀ di cui al presente articolo sono a carico del Fondo risorse decentrate di cui all’art. 67</a:t>
            </a:r>
            <a:r>
              <a:rPr lang="it-IT" dirty="0"/>
              <a:t>. </a:t>
            </a:r>
          </a:p>
          <a:p>
            <a:pPr marL="0" indent="0" algn="just">
              <a:buNone/>
            </a:pPr>
            <a:r>
              <a:rPr lang="it-IT" dirty="0"/>
              <a:t>5. La presente disciplina trova applicazione a far data dal primo contratto integrativo successivo alla stipulazione del presente CCNL. </a:t>
            </a:r>
          </a:p>
          <a:p>
            <a:pPr marL="0" indent="0">
              <a:buNone/>
            </a:pPr>
            <a:endParaRPr lang="it-IT" dirty="0"/>
          </a:p>
        </p:txBody>
      </p:sp>
    </p:spTree>
    <p:extLst>
      <p:ext uri="{BB962C8B-B14F-4D97-AF65-F5344CB8AC3E}">
        <p14:creationId xmlns:p14="http://schemas.microsoft.com/office/powerpoint/2010/main" val="1964842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3643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a:t>
            </a:r>
            <a:r>
              <a:rPr lang="it-IT" sz="3200" b="1"/>
              <a:t>onsiderazioni</a:t>
            </a:r>
            <a:endParaRPr lang="it-IT" sz="3200" b="1" dirty="0"/>
          </a:p>
        </p:txBody>
      </p:sp>
      <p:sp>
        <p:nvSpPr>
          <p:cNvPr id="3" name="Segnaposto contenuto 2"/>
          <p:cNvSpPr>
            <a:spLocks noGrp="1"/>
          </p:cNvSpPr>
          <p:nvPr>
            <p:ph idx="1"/>
          </p:nvPr>
        </p:nvSpPr>
        <p:spPr/>
        <p:txBody>
          <a:bodyPr>
            <a:normAutofit fontScale="92500" lnSpcReduction="20000"/>
          </a:bodyPr>
          <a:lstStyle/>
          <a:p>
            <a:r>
              <a:rPr lang="it-IT" dirty="0"/>
              <a:t>L’indennità </a:t>
            </a:r>
            <a:r>
              <a:rPr lang="it-IT" b="1" dirty="0"/>
              <a:t>compete</a:t>
            </a:r>
            <a:r>
              <a:rPr lang="it-IT" dirty="0"/>
              <a:t> </a:t>
            </a:r>
            <a:r>
              <a:rPr lang="it-IT" dirty="0">
                <a:sym typeface="Wingdings"/>
              </a:rPr>
              <a:t></a:t>
            </a:r>
            <a:r>
              <a:rPr lang="it-IT" dirty="0">
                <a:solidFill>
                  <a:srgbClr val="FF0000"/>
                </a:solidFill>
                <a:sym typeface="Wingdings"/>
              </a:rPr>
              <a:t>diritto</a:t>
            </a:r>
            <a:endParaRPr lang="it-IT" dirty="0">
              <a:sym typeface="Wingdings"/>
            </a:endParaRPr>
          </a:p>
          <a:p>
            <a:pPr algn="just"/>
            <a:r>
              <a:rPr lang="it-IT" dirty="0">
                <a:sym typeface="Wingdings"/>
              </a:rPr>
              <a:t>Compete </a:t>
            </a:r>
            <a:r>
              <a:rPr lang="it-IT" b="1" dirty="0">
                <a:sym typeface="Wingdings"/>
              </a:rPr>
              <a:t>al personale che </a:t>
            </a:r>
            <a:r>
              <a:rPr lang="it-IT" b="1" u="sng" dirty="0">
                <a:sym typeface="Wingdings"/>
              </a:rPr>
              <a:t>in via continuativa </a:t>
            </a:r>
            <a:r>
              <a:rPr lang="it-IT" b="1" dirty="0">
                <a:sym typeface="Wingdings"/>
              </a:rPr>
              <a:t>rende la propria prestazione ordinaria giornaliera </a:t>
            </a:r>
            <a:r>
              <a:rPr lang="it-IT" b="1" u="sng" dirty="0">
                <a:sym typeface="Wingdings"/>
              </a:rPr>
              <a:t>in servizi esterni di vigilanza</a:t>
            </a:r>
            <a:r>
              <a:rPr lang="it-IT" b="1" dirty="0">
                <a:sym typeface="Wingdings"/>
              </a:rPr>
              <a:t>. </a:t>
            </a:r>
            <a:r>
              <a:rPr lang="it-IT" b="1" dirty="0">
                <a:solidFill>
                  <a:srgbClr val="FF0000"/>
                </a:solidFill>
                <a:sym typeface="Wingdings"/>
              </a:rPr>
              <a:t>Il CCI deve definire cosa si intende per prestazione resa in via continuativa. </a:t>
            </a:r>
            <a:r>
              <a:rPr lang="it-IT" dirty="0">
                <a:sym typeface="Wingdings"/>
              </a:rPr>
              <a:t>Abbiamo proposto del 2 soluzioni a) calcolo giornaliero; b) calcolo mensile</a:t>
            </a:r>
          </a:p>
          <a:p>
            <a:pPr algn="just"/>
            <a:r>
              <a:rPr lang="it-IT" dirty="0">
                <a:sym typeface="Wingdings"/>
              </a:rPr>
              <a:t>L’importo varia da un minimo di </a:t>
            </a:r>
            <a:r>
              <a:rPr lang="it-IT" b="1" dirty="0">
                <a:sym typeface="Wingdings"/>
              </a:rPr>
              <a:t>€ 1,00/giorno </a:t>
            </a:r>
            <a:r>
              <a:rPr lang="it-IT" dirty="0">
                <a:sym typeface="Wingdings"/>
              </a:rPr>
              <a:t>ad un massimo di </a:t>
            </a:r>
            <a:r>
              <a:rPr lang="it-IT" b="1" dirty="0">
                <a:sym typeface="Wingdings"/>
              </a:rPr>
              <a:t>€</a:t>
            </a:r>
            <a:r>
              <a:rPr lang="it-IT" dirty="0">
                <a:sym typeface="Wingdings"/>
              </a:rPr>
              <a:t> </a:t>
            </a:r>
            <a:r>
              <a:rPr lang="it-IT" b="1" dirty="0">
                <a:sym typeface="Wingdings"/>
              </a:rPr>
              <a:t>10,00/giorno</a:t>
            </a:r>
          </a:p>
          <a:p>
            <a:pPr algn="just"/>
            <a:r>
              <a:rPr lang="it-IT" dirty="0">
                <a:sym typeface="Wingdings"/>
              </a:rPr>
              <a:t>L’indennità compensa interamente </a:t>
            </a:r>
            <a:r>
              <a:rPr lang="it-IT" b="1" dirty="0">
                <a:sym typeface="Wingdings"/>
              </a:rPr>
              <a:t>i rischi e disagi connessi all’espletamento dello stesso in ambienti esterni</a:t>
            </a:r>
            <a:r>
              <a:rPr lang="it-IT" dirty="0">
                <a:sym typeface="Wingdings"/>
              </a:rPr>
              <a:t>  per questo non è cumulabile con le indennità condizioni di lavoro ex art.70-bis CCNL.</a:t>
            </a:r>
          </a:p>
          <a:p>
            <a:pPr algn="just"/>
            <a:r>
              <a:rPr lang="it-IT" b="1" dirty="0">
                <a:sym typeface="Wingdings"/>
              </a:rPr>
              <a:t>Gli oneri per la corresponsione dell’indennità sono a carico del Fondo</a:t>
            </a:r>
            <a:r>
              <a:rPr lang="it-IT" dirty="0">
                <a:sym typeface="Wingdings"/>
              </a:rPr>
              <a:t>;</a:t>
            </a:r>
          </a:p>
          <a:p>
            <a:pPr algn="just"/>
            <a:r>
              <a:rPr lang="it-IT" dirty="0">
                <a:sym typeface="Wingdings"/>
              </a:rPr>
              <a:t>Si applica a far data dal primo CCI successivo alla stipulazione del CCNL 21/5/2018.</a:t>
            </a:r>
            <a:endParaRPr lang="it-IT" dirty="0"/>
          </a:p>
        </p:txBody>
      </p:sp>
    </p:spTree>
    <p:extLst>
      <p:ext uri="{BB962C8B-B14F-4D97-AF65-F5344CB8AC3E}">
        <p14:creationId xmlns:p14="http://schemas.microsoft.com/office/powerpoint/2010/main" val="391819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433754"/>
            <a:ext cx="10515600" cy="125436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pPr algn="just"/>
            <a:r>
              <a:rPr lang="it-IT" sz="3600" b="1" dirty="0"/>
              <a:t>CCI ART.19 Prestazioni del personale in occasione di svolgimento di attività ed iniziative di carattere privato</a:t>
            </a:r>
          </a:p>
        </p:txBody>
      </p:sp>
      <p:sp>
        <p:nvSpPr>
          <p:cNvPr id="3" name="Segnaposto contenuto 2"/>
          <p:cNvSpPr>
            <a:spLocks noGrp="1"/>
          </p:cNvSpPr>
          <p:nvPr>
            <p:ph idx="1"/>
          </p:nvPr>
        </p:nvSpPr>
        <p:spPr/>
        <p:txBody>
          <a:bodyPr>
            <a:normAutofit fontScale="77500" lnSpcReduction="20000"/>
          </a:bodyPr>
          <a:lstStyle/>
          <a:p>
            <a:pPr marL="0" indent="0" algn="just">
              <a:buNone/>
            </a:pPr>
            <a:r>
              <a:rPr lang="it-IT" dirty="0"/>
              <a:t>1. Per l’erogazione dei </a:t>
            </a:r>
            <a:r>
              <a:rPr lang="it-IT" b="1" dirty="0"/>
              <a:t>compensi di lavoro straordinario connessi ad attività ed iniziative di carattere privato</a:t>
            </a:r>
            <a:r>
              <a:rPr lang="it-IT" dirty="0"/>
              <a:t>, le parti fanno riferimento alle seguenti disposizioni:</a:t>
            </a:r>
          </a:p>
          <a:p>
            <a:pPr lvl="0" algn="just"/>
            <a:r>
              <a:rPr lang="it-IT" dirty="0"/>
              <a:t>articolo 22, comma 3-</a:t>
            </a:r>
            <a:r>
              <a:rPr lang="it-IT" i="1" dirty="0"/>
              <a:t>bis</a:t>
            </a:r>
            <a:r>
              <a:rPr lang="it-IT" dirty="0"/>
              <a:t>, decreto legge 24 aprile 2017, n. 50, convertito in legge 96/2017;</a:t>
            </a:r>
          </a:p>
          <a:p>
            <a:pPr lvl="0" algn="just"/>
            <a:r>
              <a:rPr lang="it-IT" dirty="0"/>
              <a:t>articolo 56-</a:t>
            </a:r>
            <a:r>
              <a:rPr lang="it-IT" i="1" dirty="0"/>
              <a:t>ter </a:t>
            </a:r>
            <a:r>
              <a:rPr lang="it-IT" dirty="0"/>
              <a:t>del CCNL 21.05.2018;</a:t>
            </a:r>
          </a:p>
          <a:p>
            <a:pPr lvl="0" algn="just"/>
            <a:r>
              <a:rPr lang="it-IT" dirty="0"/>
              <a:t>articolo 38, commi 3 e 5, del CCNL 14 settembre 2000;</a:t>
            </a:r>
          </a:p>
          <a:p>
            <a:pPr lvl="0" algn="just"/>
            <a:r>
              <a:rPr lang="it-IT" dirty="0"/>
              <a:t>articolo 14, comma 4, del CCNL 1° aprile 1999;</a:t>
            </a:r>
          </a:p>
          <a:p>
            <a:pPr lvl="0" algn="just"/>
            <a:r>
              <a:rPr lang="it-IT" dirty="0"/>
              <a:t>al regolamento comunale che sarà adottato in materia, </a:t>
            </a:r>
            <a:r>
              <a:rPr lang="it-IT" b="1" dirty="0"/>
              <a:t>previa informazione alle OO.SS</a:t>
            </a:r>
            <a:r>
              <a:rPr lang="it-IT" dirty="0"/>
              <a:t>. e RSU, approvato con deliberazione … </a:t>
            </a:r>
            <a:r>
              <a:rPr lang="it-IT" dirty="0" err="1"/>
              <a:t>n</a:t>
            </a:r>
            <a:r>
              <a:rPr lang="it-IT" dirty="0"/>
              <a:t>…. del ……</a:t>
            </a:r>
            <a:r>
              <a:rPr lang="it-IT" dirty="0">
                <a:solidFill>
                  <a:srgbClr val="FF0000"/>
                </a:solidFill>
              </a:rPr>
              <a:t>oppure integrazione del regolamento di organizzazione degli uffici e dei servizi.</a:t>
            </a:r>
            <a:endParaRPr lang="it-IT" dirty="0"/>
          </a:p>
          <a:p>
            <a:pPr marL="0" indent="0" algn="just">
              <a:buNone/>
            </a:pPr>
            <a:r>
              <a:rPr lang="it-IT" dirty="0"/>
              <a:t>2. </a:t>
            </a:r>
            <a:r>
              <a:rPr lang="it-IT" b="1" dirty="0"/>
              <a:t>La presente disciplina trova applicazione dalla data di sottoscrizione del presente contratto</a:t>
            </a:r>
            <a:r>
              <a:rPr lang="it-IT" dirty="0"/>
              <a:t>.</a:t>
            </a:r>
          </a:p>
          <a:p>
            <a:pPr marL="0" indent="0" algn="just">
              <a:buNone/>
            </a:pPr>
            <a:r>
              <a:rPr lang="it-IT" dirty="0"/>
              <a:t>3</a:t>
            </a:r>
            <a:r>
              <a:rPr lang="it-IT" b="1" dirty="0"/>
              <a:t>. I suddetti compensi</a:t>
            </a:r>
            <a:r>
              <a:rPr lang="it-IT" dirty="0"/>
              <a:t>, in linea con la suddetta normativa ed ai pareri della magistratura contabile, </a:t>
            </a:r>
            <a:r>
              <a:rPr lang="it-IT" b="1" dirty="0"/>
              <a:t>non incidono sulle spese di personale e sul fondo del salario accessorio.</a:t>
            </a:r>
          </a:p>
          <a:p>
            <a:endParaRPr lang="it-IT" dirty="0"/>
          </a:p>
        </p:txBody>
      </p:sp>
    </p:spTree>
    <p:extLst>
      <p:ext uri="{BB962C8B-B14F-4D97-AF65-F5344CB8AC3E}">
        <p14:creationId xmlns:p14="http://schemas.microsoft.com/office/powerpoint/2010/main" val="1877996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3643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Art.22 Indennità di funzione</a:t>
            </a:r>
          </a:p>
        </p:txBody>
      </p:sp>
      <p:sp>
        <p:nvSpPr>
          <p:cNvPr id="3" name="Segnaposto contenuto 2"/>
          <p:cNvSpPr>
            <a:spLocks noGrp="1"/>
          </p:cNvSpPr>
          <p:nvPr>
            <p:ph idx="1"/>
          </p:nvPr>
        </p:nvSpPr>
        <p:spPr/>
        <p:txBody>
          <a:bodyPr>
            <a:noAutofit/>
          </a:bodyPr>
          <a:lstStyle/>
          <a:p>
            <a:pPr marL="0" indent="0" algn="just">
              <a:buNone/>
            </a:pPr>
            <a:r>
              <a:rPr lang="it-IT" sz="1600" dirty="0"/>
              <a:t>1. Per le finalità di cui all’art. 56-</a:t>
            </a:r>
            <a:r>
              <a:rPr lang="it-IT" sz="1600" i="1" dirty="0"/>
              <a:t>sexies</a:t>
            </a:r>
            <a:r>
              <a:rPr lang="it-IT" sz="1600" dirty="0"/>
              <a:t> del CCNL 21.05.2018, viene destinata la somma complessiva pari ad €…………. </a:t>
            </a:r>
          </a:p>
          <a:p>
            <a:pPr marL="0" indent="0" algn="just">
              <a:buNone/>
            </a:pPr>
            <a:r>
              <a:rPr lang="it-IT" sz="1600" dirty="0"/>
              <a:t>2. L’indennità di cui all’art. 56-</a:t>
            </a:r>
            <a:r>
              <a:rPr lang="it-IT" sz="1600" i="1" dirty="0"/>
              <a:t>sexies</a:t>
            </a:r>
            <a:r>
              <a:rPr lang="it-IT" sz="1600" dirty="0"/>
              <a:t> del CCNL 21.05.2018 viene erogata al personale di Categoria C e D, non incaricato di posizione organizzativa, </a:t>
            </a:r>
            <a:r>
              <a:rPr lang="it-IT" sz="1600" b="1" dirty="0"/>
              <a:t>per compensare l’esercizio di compiti di responsabilità connessi al grado rivestito</a:t>
            </a:r>
            <a:r>
              <a:rPr lang="it-IT" sz="1600" dirty="0"/>
              <a:t>. L’importo dell’indennità viene previsto per anno/lordo, e viene corrisposta per dodici mensilità </a:t>
            </a:r>
            <a:r>
              <a:rPr lang="it-IT" sz="1600" b="1" dirty="0"/>
              <a:t>secondo i seguenti criteri generali</a:t>
            </a:r>
            <a:r>
              <a:rPr lang="it-IT" sz="1600" dirty="0"/>
              <a:t>:</a:t>
            </a:r>
          </a:p>
          <a:p>
            <a:pPr marL="514350" lvl="0" indent="-514350" algn="just">
              <a:buFont typeface="+mj-lt"/>
              <a:buAutoNum type="alphaLcParenR"/>
            </a:pPr>
            <a:r>
              <a:rPr lang="it-IT" sz="1600" dirty="0"/>
              <a:t>Il compenso è finalizzato a remunerare le posizioni lavorative che esercitano effettive funzioni che implicano specifiche responsabilità connessi al grado rivestito, nonché valutate le peculiarità istituzionali, sociali e ambientali del Comune di _______caratterizzato da………….</a:t>
            </a:r>
          </a:p>
          <a:p>
            <a:pPr marL="514350" lvl="0" indent="-514350" algn="just">
              <a:buFont typeface="+mj-lt"/>
              <a:buAutoNum type="alphaLcParenR"/>
            </a:pPr>
            <a:r>
              <a:rPr lang="it-IT" sz="1600" dirty="0"/>
              <a:t>Le posizioni di lavoro caratterizzate da specifiche responsabilità saranno individuate con provvedimento del Comandante della Polizia Locale, sentito il Segretario comunale, in stretta correlazione con la concreta organizzazione del lavoro, l’organizzazione dell’ufficio e del servizio, la razionalizzazione ed ottimizzazione dell’impiego delle risorse umane. In considerazione delle peculiarità istituzionali, sociali e ambientali, il numero massimo di tali posizioni </a:t>
            </a:r>
            <a:r>
              <a:rPr lang="it-IT" sz="1600" b="1" dirty="0"/>
              <a:t>è determinato nel 10% degli addetti al servizio vigilanza. </a:t>
            </a:r>
          </a:p>
          <a:p>
            <a:pPr marL="514350" lvl="0" indent="-514350" algn="just">
              <a:buFont typeface="+mj-lt"/>
              <a:buAutoNum type="alphaLcParenR"/>
            </a:pPr>
            <a:r>
              <a:rPr lang="it-IT" sz="1600" dirty="0"/>
              <a:t>Non possono essere retribuiti con il suddetto compenso compiti e funzioni che rientrano nel normale oggetto delle attività dei dipendenti, sulla base delle indicazioni della declaratoria professionale della contrattazione nazionale, come eventualmente integrata dagli enti;</a:t>
            </a:r>
          </a:p>
          <a:p>
            <a:pPr marL="514350" indent="-514350" algn="just">
              <a:buFont typeface="+mj-lt"/>
              <a:buAutoNum type="alphaLcParenR"/>
            </a:pPr>
            <a:r>
              <a:rPr lang="it-IT" sz="1600" dirty="0"/>
              <a:t>L’importo delle singole indennità varia da un minimo di € 500,00 ad un massimo di € 3.000,00, L’importo complessivo destinato a finanziare l’indennità viene ripartito con determinazione del Segretario Comunale, sentito il Comandante della Polizia Locale, per ciascuna delle posizioni di lavoro individuate secondo i seguenti criteri</a:t>
            </a:r>
            <a:r>
              <a:rPr lang="it-IT" sz="1600" dirty="0">
                <a:effectLst/>
              </a:rPr>
              <a:t> :</a:t>
            </a:r>
            <a:endParaRPr lang="it-IT" sz="1600" dirty="0"/>
          </a:p>
        </p:txBody>
      </p:sp>
    </p:spTree>
    <p:extLst>
      <p:ext uri="{BB962C8B-B14F-4D97-AF65-F5344CB8AC3E}">
        <p14:creationId xmlns:p14="http://schemas.microsoft.com/office/powerpoint/2010/main" val="1576119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a:xfrm>
            <a:off x="838200" y="316523"/>
            <a:ext cx="10333892" cy="144193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838200" y="341679"/>
            <a:ext cx="10515600" cy="1325563"/>
          </a:xfrm>
        </p:spPr>
        <p:txBody>
          <a:bodyPr>
            <a:normAutofit/>
          </a:bodyPr>
          <a:lstStyle/>
          <a:p>
            <a:r>
              <a:rPr lang="it-IT" sz="3200" b="1" dirty="0"/>
              <a:t>CCI Art.22 Indennità di funzione</a:t>
            </a:r>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2690956249"/>
              </p:ext>
            </p:extLst>
          </p:nvPr>
        </p:nvGraphicFramePr>
        <p:xfrm>
          <a:off x="838200" y="1909475"/>
          <a:ext cx="9867472" cy="4389120"/>
        </p:xfrm>
        <a:graphic>
          <a:graphicData uri="http://schemas.openxmlformats.org/drawingml/2006/table">
            <a:tbl>
              <a:tblPr firstRow="1" firstCol="1" bandRow="1"/>
              <a:tblGrid>
                <a:gridCol w="955497">
                  <a:extLst>
                    <a:ext uri="{9D8B030D-6E8A-4147-A177-3AD203B41FA5}">
                      <a16:colId xmlns:a16="http://schemas.microsoft.com/office/drawing/2014/main" val="20000"/>
                    </a:ext>
                  </a:extLst>
                </a:gridCol>
                <a:gridCol w="6431622">
                  <a:extLst>
                    <a:ext uri="{9D8B030D-6E8A-4147-A177-3AD203B41FA5}">
                      <a16:colId xmlns:a16="http://schemas.microsoft.com/office/drawing/2014/main" val="20001"/>
                    </a:ext>
                  </a:extLst>
                </a:gridCol>
                <a:gridCol w="2480353">
                  <a:extLst>
                    <a:ext uri="{9D8B030D-6E8A-4147-A177-3AD203B41FA5}">
                      <a16:colId xmlns:a16="http://schemas.microsoft.com/office/drawing/2014/main" val="20002"/>
                    </a:ext>
                  </a:extLst>
                </a:gridCol>
              </a:tblGrid>
              <a:tr h="855703">
                <a:tc>
                  <a:txBody>
                    <a:bodyPr/>
                    <a:lstStyle/>
                    <a:p>
                      <a:pPr algn="just">
                        <a:spcBef>
                          <a:spcPts val="600"/>
                        </a:spcBef>
                        <a:spcAft>
                          <a:spcPts val="600"/>
                        </a:spcAft>
                      </a:pPr>
                      <a:r>
                        <a:rPr lang="it-IT" sz="3600" b="1" dirty="0" err="1">
                          <a:effectLst/>
                          <a:latin typeface="Times New Roman" charset="0"/>
                          <a:ea typeface="Calibri" charset="0"/>
                        </a:rPr>
                        <a:t>Pos</a:t>
                      </a:r>
                      <a:r>
                        <a:rPr lang="it-IT" sz="3600" b="1" dirty="0">
                          <a:effectLst/>
                          <a:latin typeface="Times New Roman" charset="0"/>
                          <a:ea typeface="Calibri" charset="0"/>
                        </a:rPr>
                        <a:t>.</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b="1" dirty="0">
                          <a:effectLst/>
                          <a:latin typeface="Times New Roman" charset="0"/>
                          <a:ea typeface="Calibri" charset="0"/>
                        </a:rPr>
                        <a:t>Ruolo e grado rivestito</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b="1" dirty="0">
                          <a:effectLst/>
                          <a:latin typeface="Times New Roman" charset="0"/>
                          <a:ea typeface="Calibri" charset="0"/>
                        </a:rPr>
                        <a:t>Importo annuo</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855703">
                <a:tc>
                  <a:txBody>
                    <a:bodyPr/>
                    <a:lstStyle/>
                    <a:p>
                      <a:pPr algn="just">
                        <a:spcBef>
                          <a:spcPts val="600"/>
                        </a:spcBef>
                        <a:spcAft>
                          <a:spcPts val="600"/>
                        </a:spcAft>
                      </a:pPr>
                      <a:r>
                        <a:rPr lang="it-IT" sz="3600" dirty="0">
                          <a:effectLst/>
                          <a:latin typeface="Times New Roman" charset="0"/>
                          <a:ea typeface="Calibri" charset="0"/>
                        </a:rPr>
                        <a:t>A</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dirty="0">
                          <a:effectLst/>
                          <a:latin typeface="Times New Roman" charset="0"/>
                          <a:ea typeface="Calibri" charset="0"/>
                        </a:rPr>
                        <a:t>Vice Comandante PL non incaricato di P.0. di </a:t>
                      </a:r>
                      <a:r>
                        <a:rPr lang="it-IT" sz="3600" dirty="0" err="1">
                          <a:effectLst/>
                          <a:latin typeface="Times New Roman" charset="0"/>
                          <a:ea typeface="Calibri" charset="0"/>
                        </a:rPr>
                        <a:t>Cat</a:t>
                      </a:r>
                      <a:r>
                        <a:rPr lang="it-IT" sz="3600" dirty="0">
                          <a:effectLst/>
                          <a:latin typeface="Times New Roman" charset="0"/>
                          <a:ea typeface="Calibri" charset="0"/>
                        </a:rPr>
                        <a:t>. D</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i="1" dirty="0">
                          <a:effectLst/>
                          <a:latin typeface="Times New Roman" charset="0"/>
                          <a:ea typeface="Calibri" charset="0"/>
                        </a:rPr>
                        <a:t>€ 3.000,00</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855703">
                <a:tc>
                  <a:txBody>
                    <a:bodyPr/>
                    <a:lstStyle/>
                    <a:p>
                      <a:pPr algn="just">
                        <a:spcBef>
                          <a:spcPts val="600"/>
                        </a:spcBef>
                        <a:spcAft>
                          <a:spcPts val="600"/>
                        </a:spcAft>
                      </a:pPr>
                      <a:r>
                        <a:rPr lang="it-IT" sz="3600" dirty="0">
                          <a:effectLst/>
                          <a:latin typeface="Times New Roman" charset="0"/>
                          <a:ea typeface="Calibri" charset="0"/>
                        </a:rPr>
                        <a:t>B</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a:effectLst/>
                          <a:latin typeface="Times New Roman" charset="0"/>
                          <a:ea typeface="Calibri" charset="0"/>
                        </a:rPr>
                        <a:t>Vice Comandante non incaricato di P.O. di Cat. D</a:t>
                      </a:r>
                      <a:endParaRPr lang="it-IT" sz="360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i="1" dirty="0">
                          <a:effectLst/>
                          <a:latin typeface="Times New Roman" charset="0"/>
                          <a:ea typeface="Calibri" charset="0"/>
                        </a:rPr>
                        <a:t>€ 2.000,00</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855703">
                <a:tc>
                  <a:txBody>
                    <a:bodyPr/>
                    <a:lstStyle/>
                    <a:p>
                      <a:pPr algn="just">
                        <a:spcBef>
                          <a:spcPts val="600"/>
                        </a:spcBef>
                        <a:spcAft>
                          <a:spcPts val="600"/>
                        </a:spcAft>
                      </a:pPr>
                      <a:r>
                        <a:rPr lang="it-IT" sz="3600" dirty="0">
                          <a:effectLst/>
                          <a:latin typeface="Times New Roman" charset="0"/>
                          <a:ea typeface="Calibri" charset="0"/>
                        </a:rPr>
                        <a:t>C</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dirty="0">
                          <a:effectLst/>
                          <a:latin typeface="Times New Roman" charset="0"/>
                          <a:ea typeface="Calibri" charset="0"/>
                        </a:rPr>
                        <a:t>Agente addetto al coordinamento di </a:t>
                      </a:r>
                      <a:r>
                        <a:rPr lang="it-IT" sz="3600" dirty="0" err="1">
                          <a:effectLst/>
                          <a:latin typeface="Times New Roman" charset="0"/>
                          <a:ea typeface="Calibri" charset="0"/>
                        </a:rPr>
                        <a:t>Cat</a:t>
                      </a:r>
                      <a:r>
                        <a:rPr lang="it-IT" sz="3600" dirty="0">
                          <a:effectLst/>
                          <a:latin typeface="Times New Roman" charset="0"/>
                          <a:ea typeface="Calibri" charset="0"/>
                        </a:rPr>
                        <a:t>. C</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Bef>
                          <a:spcPts val="600"/>
                        </a:spcBef>
                        <a:spcAft>
                          <a:spcPts val="600"/>
                        </a:spcAft>
                      </a:pPr>
                      <a:r>
                        <a:rPr lang="it-IT" sz="3600" i="1">
                          <a:effectLst/>
                          <a:latin typeface="Times New Roman" charset="0"/>
                          <a:ea typeface="Calibri" charset="0"/>
                        </a:rPr>
                        <a:t>€ 1.000,00</a:t>
                      </a:r>
                      <a:endParaRPr lang="it-IT" sz="3600" dirty="0">
                        <a:effectLst/>
                        <a:latin typeface="Times New Roman" charset="0"/>
                        <a:ea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61756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39969"/>
            <a:ext cx="10515600" cy="133643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Art.22 Indennità di funzione</a:t>
            </a:r>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3. A specificazione di quanto previsto al presente articolo si stabilisce che la presente indennità annua è frazionata in ragione mensile per 12 mensilità ed erogata proporzionalmente ai mesi di effettivo servizio prestato (è mese di servizio prestato/utile quello lavorato per almeno 15 giorni effettivi).</a:t>
            </a:r>
          </a:p>
          <a:p>
            <a:pPr marL="0" indent="0">
              <a:buNone/>
            </a:pPr>
            <a:r>
              <a:rPr lang="it-IT" dirty="0"/>
              <a:t>4. L’indennità di cui al presente articolo:</a:t>
            </a:r>
          </a:p>
          <a:p>
            <a:pPr marL="514350" lvl="0" indent="-514350">
              <a:buFont typeface="+mj-lt"/>
              <a:buAutoNum type="alphaLcParenR"/>
            </a:pPr>
            <a:r>
              <a:rPr lang="it-IT" dirty="0"/>
              <a:t>è cumulabile con l’indennità di turno, di cui all’art. 23, comma 5;</a:t>
            </a:r>
          </a:p>
          <a:p>
            <a:pPr marL="514350" lvl="0" indent="-514350" algn="just">
              <a:buFont typeface="+mj-lt"/>
              <a:buAutoNum type="alphaLcParenR"/>
            </a:pPr>
            <a:r>
              <a:rPr lang="it-IT" dirty="0"/>
              <a:t>è cumulabile con l’indennità di cui all’art. 37, comma 1, </a:t>
            </a:r>
            <a:r>
              <a:rPr lang="it-IT" dirty="0" err="1"/>
              <a:t>lett</a:t>
            </a:r>
            <a:r>
              <a:rPr lang="it-IT" dirty="0"/>
              <a:t>. b), del CCNL del 6.7.1995 e successive modificazioni ed integrazioni; </a:t>
            </a:r>
            <a:r>
              <a:rPr lang="it-IT" dirty="0">
                <a:solidFill>
                  <a:srgbClr val="FF0000"/>
                </a:solidFill>
              </a:rPr>
              <a:t>indennità di vigilanza</a:t>
            </a:r>
            <a:endParaRPr lang="it-IT" dirty="0"/>
          </a:p>
          <a:p>
            <a:pPr marL="514350" lvl="0" indent="-514350" algn="just">
              <a:buFont typeface="+mj-lt"/>
              <a:buAutoNum type="alphaLcParenR"/>
            </a:pPr>
            <a:r>
              <a:rPr lang="it-IT" dirty="0"/>
              <a:t>è cumulabile con l’indennità di cui all’art. 56-quinquies;</a:t>
            </a:r>
            <a:r>
              <a:rPr lang="it-IT" dirty="0">
                <a:solidFill>
                  <a:srgbClr val="FF0000"/>
                </a:solidFill>
              </a:rPr>
              <a:t> indennità servizio esterno</a:t>
            </a:r>
            <a:endParaRPr lang="it-IT" dirty="0"/>
          </a:p>
          <a:p>
            <a:pPr marL="514350" indent="-514350" algn="just">
              <a:buFont typeface="+mj-lt"/>
              <a:buAutoNum type="alphaLcParenR"/>
            </a:pPr>
            <a:r>
              <a:rPr lang="it-IT" dirty="0"/>
              <a:t>è cumulabile con i compensi correlati alla performance individuale e collettiva</a:t>
            </a:r>
          </a:p>
          <a:p>
            <a:pPr marL="514350" indent="-514350" algn="just">
              <a:buFont typeface="+mj-lt"/>
              <a:buAutoNum type="alphaLcParenR"/>
            </a:pPr>
            <a:r>
              <a:rPr lang="it-IT" dirty="0"/>
              <a:t>non è cumulabile con le indennità di cui all’art. 70-quinquies; </a:t>
            </a:r>
            <a:r>
              <a:rPr lang="it-IT" dirty="0">
                <a:solidFill>
                  <a:srgbClr val="FF0000"/>
                </a:solidFill>
              </a:rPr>
              <a:t>indennità specifiche responsabilità</a:t>
            </a:r>
          </a:p>
          <a:p>
            <a:pPr marL="0" indent="0" algn="just">
              <a:buNone/>
            </a:pPr>
            <a:endParaRPr lang="it-IT" dirty="0">
              <a:effectLst/>
            </a:endParaRPr>
          </a:p>
          <a:p>
            <a:endParaRPr lang="it-IT" dirty="0"/>
          </a:p>
        </p:txBody>
      </p:sp>
    </p:spTree>
    <p:extLst>
      <p:ext uri="{BB962C8B-B14F-4D97-AF65-F5344CB8AC3E}">
        <p14:creationId xmlns:p14="http://schemas.microsoft.com/office/powerpoint/2010/main" val="1923351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838200" y="503434"/>
            <a:ext cx="10515600" cy="118152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Art.22 Indennità di funzione</a:t>
            </a:r>
          </a:p>
        </p:txBody>
      </p:sp>
      <p:sp>
        <p:nvSpPr>
          <p:cNvPr id="3" name="Segnaposto contenuto 2"/>
          <p:cNvSpPr>
            <a:spLocks noGrp="1"/>
          </p:cNvSpPr>
          <p:nvPr>
            <p:ph idx="1"/>
          </p:nvPr>
        </p:nvSpPr>
        <p:spPr/>
        <p:txBody>
          <a:bodyPr/>
          <a:lstStyle/>
          <a:p>
            <a:pPr marL="0" indent="0">
              <a:buNone/>
            </a:pPr>
            <a:r>
              <a:rPr lang="it-IT" dirty="0"/>
              <a:t>5. Qualora dall’applicazione delle misure stabilite nel presente articolo dovesse risultare una somma superiore all’importo stanziato si dovrà procedere a riproporzionare le indennità, qualora invece dovesse risultare una somma inferiore al minimo contrattuale si provvederà a recuperare le somme da risparmi derivanti da altre indennità ed in caso di incapienza dalle somme destinate alla performance </a:t>
            </a:r>
          </a:p>
        </p:txBody>
      </p:sp>
    </p:spTree>
    <p:extLst>
      <p:ext uri="{BB962C8B-B14F-4D97-AF65-F5344CB8AC3E}">
        <p14:creationId xmlns:p14="http://schemas.microsoft.com/office/powerpoint/2010/main" val="350424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39969"/>
            <a:ext cx="10515600" cy="1371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Art.56-sexies CCNL Indennità di funzione</a:t>
            </a:r>
          </a:p>
        </p:txBody>
      </p:sp>
      <p:sp>
        <p:nvSpPr>
          <p:cNvPr id="3" name="Segnaposto contenuto 2"/>
          <p:cNvSpPr>
            <a:spLocks noGrp="1"/>
          </p:cNvSpPr>
          <p:nvPr>
            <p:ph idx="1"/>
          </p:nvPr>
        </p:nvSpPr>
        <p:spPr/>
        <p:txBody>
          <a:bodyPr>
            <a:normAutofit fontScale="85000" lnSpcReduction="10000"/>
          </a:bodyPr>
          <a:lstStyle/>
          <a:p>
            <a:pPr marL="0" indent="0" algn="just">
              <a:buNone/>
            </a:pPr>
            <a:r>
              <a:rPr lang="it-IT" dirty="0"/>
              <a:t>1. Gli enti </a:t>
            </a:r>
            <a:r>
              <a:rPr lang="it-IT" b="1" dirty="0"/>
              <a:t>possono erogare </a:t>
            </a:r>
            <a:r>
              <a:rPr lang="it-IT" dirty="0"/>
              <a:t>al personale inquadrato nelle categorie C e D, che non risulti incaricato di posizione organizzativa, un’indennità̀ di funzione per compensare l’esercizio di compiti di responsabilità connessi al grado rivestito. </a:t>
            </a:r>
          </a:p>
          <a:p>
            <a:pPr marL="0" indent="0" algn="just">
              <a:buNone/>
            </a:pPr>
            <a:r>
              <a:rPr lang="it-IT" dirty="0"/>
              <a:t>2. L’ammontare dell’</a:t>
            </a:r>
            <a:r>
              <a:rPr lang="it-IT" dirty="0" err="1"/>
              <a:t>indennita</a:t>
            </a:r>
            <a:r>
              <a:rPr lang="it-IT" dirty="0"/>
              <a:t>̀ di cui al comma 1 è determinato, tenendo conto specificamente del grado rivestito e delle connesse </a:t>
            </a:r>
            <a:r>
              <a:rPr lang="it-IT" dirty="0" err="1"/>
              <a:t>responsabilita</a:t>
            </a:r>
            <a:r>
              <a:rPr lang="it-IT" dirty="0"/>
              <a:t>̀, </a:t>
            </a:r>
            <a:r>
              <a:rPr lang="it-IT" dirty="0" err="1"/>
              <a:t>nonche</a:t>
            </a:r>
            <a:r>
              <a:rPr lang="it-IT" dirty="0"/>
              <a:t>́ delle </a:t>
            </a:r>
            <a:r>
              <a:rPr lang="it-IT" dirty="0" err="1"/>
              <a:t>peculiarita</a:t>
            </a:r>
            <a:r>
              <a:rPr lang="it-IT" dirty="0"/>
              <a:t>̀ dimensionali, istituzionali, sociali e ambientali degli enti, </a:t>
            </a:r>
            <a:r>
              <a:rPr lang="it-IT" b="1" dirty="0"/>
              <a:t>fino a un massimo di € 3.000 annui lordi</a:t>
            </a:r>
            <a:r>
              <a:rPr lang="it-IT" dirty="0"/>
              <a:t>, da corrispondere per dodici </a:t>
            </a:r>
            <a:r>
              <a:rPr lang="it-IT" dirty="0" err="1"/>
              <a:t>mensilita</a:t>
            </a:r>
            <a:r>
              <a:rPr lang="it-IT" dirty="0"/>
              <a:t>̀. </a:t>
            </a:r>
          </a:p>
          <a:p>
            <a:pPr marL="0" indent="0" algn="just">
              <a:buNone/>
            </a:pPr>
            <a:r>
              <a:rPr lang="it-IT" dirty="0"/>
              <a:t>3. </a:t>
            </a:r>
            <a:r>
              <a:rPr lang="it-IT" b="1" dirty="0"/>
              <a:t>Il valore dell’</a:t>
            </a:r>
            <a:r>
              <a:rPr lang="it-IT" b="1" dirty="0" err="1"/>
              <a:t>indennita</a:t>
            </a:r>
            <a:r>
              <a:rPr lang="it-IT" b="1" dirty="0"/>
              <a:t>̀ </a:t>
            </a:r>
            <a:r>
              <a:rPr lang="it-IT" dirty="0"/>
              <a:t>di cui al presente articolo, </a:t>
            </a:r>
            <a:r>
              <a:rPr lang="it-IT" dirty="0" err="1"/>
              <a:t>nonche</a:t>
            </a:r>
            <a:r>
              <a:rPr lang="it-IT" dirty="0"/>
              <a:t>́ </a:t>
            </a:r>
            <a:r>
              <a:rPr lang="it-IT" b="1" dirty="0"/>
              <a:t>i criteri per la sua erogazione</a:t>
            </a:r>
            <a:r>
              <a:rPr lang="it-IT" dirty="0"/>
              <a:t>, nel rispetto di quanto previsto al comma 2, </a:t>
            </a:r>
            <a:r>
              <a:rPr lang="it-IT" b="1" dirty="0"/>
              <a:t>sono determinati in sede di contrattazione integrativa </a:t>
            </a:r>
            <a:r>
              <a:rPr lang="it-IT" dirty="0"/>
              <a:t>di cui all’art. 7. </a:t>
            </a:r>
          </a:p>
          <a:p>
            <a:pPr marL="0" indent="0" algn="just">
              <a:buNone/>
            </a:pPr>
            <a:r>
              <a:rPr lang="it-IT" dirty="0"/>
              <a:t>4. L’</a:t>
            </a:r>
            <a:r>
              <a:rPr lang="it-IT" dirty="0" err="1"/>
              <a:t>indennita</a:t>
            </a:r>
            <a:r>
              <a:rPr lang="it-IT" dirty="0"/>
              <a:t>̀ di cui al comma 1 </a:t>
            </a:r>
            <a:r>
              <a:rPr lang="it-IT" b="1" dirty="0"/>
              <a:t>sostituisce per il personale di cui al presente titolo l’</a:t>
            </a:r>
            <a:r>
              <a:rPr lang="it-IT" b="1" dirty="0" err="1"/>
              <a:t>indennita</a:t>
            </a:r>
            <a:r>
              <a:rPr lang="it-IT" b="1" dirty="0"/>
              <a:t>̀ di specifiche </a:t>
            </a:r>
            <a:r>
              <a:rPr lang="it-IT" b="1" dirty="0" err="1"/>
              <a:t>responsabilita</a:t>
            </a:r>
            <a:r>
              <a:rPr lang="it-IT" b="1" dirty="0"/>
              <a:t>̀, di cui all’art. 70 </a:t>
            </a:r>
            <a:r>
              <a:rPr lang="it-IT" b="1" dirty="0" err="1"/>
              <a:t>quinquies</a:t>
            </a:r>
            <a:r>
              <a:rPr lang="it-IT" b="1" dirty="0"/>
              <a:t>, comma 1. </a:t>
            </a:r>
          </a:p>
          <a:p>
            <a:pPr marL="0" indent="0" algn="just">
              <a:buNone/>
            </a:pPr>
            <a:endParaRPr lang="it-IT" b="1" dirty="0"/>
          </a:p>
          <a:p>
            <a:pPr marL="0" indent="0">
              <a:buNone/>
            </a:pPr>
            <a:endParaRPr lang="it-IT" dirty="0"/>
          </a:p>
        </p:txBody>
      </p:sp>
    </p:spTree>
    <p:extLst>
      <p:ext uri="{BB962C8B-B14F-4D97-AF65-F5344CB8AC3E}">
        <p14:creationId xmlns:p14="http://schemas.microsoft.com/office/powerpoint/2010/main" val="1934682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2800" b="1" dirty="0"/>
              <a:t>Art.56-sexies CCNL</a:t>
            </a:r>
          </a:p>
        </p:txBody>
      </p:sp>
      <p:sp>
        <p:nvSpPr>
          <p:cNvPr id="3" name="Segnaposto contenuto 2"/>
          <p:cNvSpPr>
            <a:spLocks noGrp="1"/>
          </p:cNvSpPr>
          <p:nvPr>
            <p:ph idx="1"/>
          </p:nvPr>
        </p:nvSpPr>
        <p:spPr/>
        <p:txBody>
          <a:bodyPr>
            <a:normAutofit fontScale="92500" lnSpcReduction="20000"/>
          </a:bodyPr>
          <a:lstStyle/>
          <a:p>
            <a:pPr marL="0" indent="0">
              <a:buNone/>
            </a:pPr>
            <a:r>
              <a:rPr lang="it-IT" dirty="0"/>
              <a:t>5. L’</a:t>
            </a:r>
            <a:r>
              <a:rPr lang="it-IT" dirty="0" err="1"/>
              <a:t>indennita</a:t>
            </a:r>
            <a:r>
              <a:rPr lang="it-IT" dirty="0"/>
              <a:t>̀ di cui al presente articolo:</a:t>
            </a:r>
            <a:br>
              <a:rPr lang="it-IT" dirty="0"/>
            </a:br>
            <a:r>
              <a:rPr lang="it-IT" dirty="0"/>
              <a:t>a) è cumulabile con l’</a:t>
            </a:r>
            <a:r>
              <a:rPr lang="it-IT" dirty="0" err="1"/>
              <a:t>indennita</a:t>
            </a:r>
            <a:r>
              <a:rPr lang="it-IT" dirty="0"/>
              <a:t>̀ di turno, di cui all’art. 23, comma 5; </a:t>
            </a:r>
          </a:p>
          <a:p>
            <a:pPr marL="0" indent="0" algn="just">
              <a:buNone/>
            </a:pPr>
            <a:r>
              <a:rPr lang="it-IT" dirty="0"/>
              <a:t>b) è cumulabile con l’</a:t>
            </a:r>
            <a:r>
              <a:rPr lang="it-IT" dirty="0" err="1"/>
              <a:t>indennita</a:t>
            </a:r>
            <a:r>
              <a:rPr lang="it-IT" dirty="0"/>
              <a:t>̀ di cui all’art. 37, comma 1, </a:t>
            </a:r>
            <a:r>
              <a:rPr lang="it-IT" dirty="0" err="1"/>
              <a:t>lett</a:t>
            </a:r>
            <a:r>
              <a:rPr lang="it-IT" dirty="0"/>
              <a:t>. b), del CCNL del 6.7.1995 e successive modificazioni ed integrazioni; </a:t>
            </a:r>
          </a:p>
          <a:p>
            <a:pPr marL="0" indent="0" algn="just">
              <a:buNone/>
            </a:pPr>
            <a:r>
              <a:rPr lang="it-IT" dirty="0"/>
              <a:t>c) è cumulabile con l’</a:t>
            </a:r>
            <a:r>
              <a:rPr lang="it-IT" dirty="0" err="1"/>
              <a:t>indennita</a:t>
            </a:r>
            <a:r>
              <a:rPr lang="it-IT" dirty="0"/>
              <a:t>̀ di cui all’art. 56-quinquies; </a:t>
            </a:r>
          </a:p>
          <a:p>
            <a:pPr marL="0" indent="0" algn="just">
              <a:buNone/>
            </a:pPr>
            <a:r>
              <a:rPr lang="it-IT" dirty="0"/>
              <a:t>d) è cumulabile con i compensi correlati alla performance individuale e collettiva; </a:t>
            </a:r>
          </a:p>
          <a:p>
            <a:pPr marL="0" indent="0" algn="just">
              <a:buNone/>
            </a:pPr>
            <a:r>
              <a:rPr lang="it-IT" dirty="0"/>
              <a:t>e) non è cumulabile con le </a:t>
            </a:r>
            <a:r>
              <a:rPr lang="it-IT" dirty="0" err="1"/>
              <a:t>indennita</a:t>
            </a:r>
            <a:r>
              <a:rPr lang="it-IT" dirty="0"/>
              <a:t>̀ di cui all’art. 70-quinquies; </a:t>
            </a:r>
          </a:p>
          <a:p>
            <a:pPr marL="0" indent="0" algn="just">
              <a:buNone/>
            </a:pPr>
            <a:r>
              <a:rPr lang="it-IT" dirty="0"/>
              <a:t>5. </a:t>
            </a:r>
            <a:r>
              <a:rPr lang="it-IT" b="1" dirty="0"/>
              <a:t>Gli oneri per la corresponsione dell’</a:t>
            </a:r>
            <a:r>
              <a:rPr lang="it-IT" b="1" dirty="0" err="1"/>
              <a:t>indennita</a:t>
            </a:r>
            <a:r>
              <a:rPr lang="it-IT" b="1" dirty="0"/>
              <a:t>̀ </a:t>
            </a:r>
            <a:r>
              <a:rPr lang="it-IT" dirty="0"/>
              <a:t>di cui al presente articolo </a:t>
            </a:r>
            <a:r>
              <a:rPr lang="it-IT" b="1" dirty="0"/>
              <a:t>sono a carico del Fondo risorse decentrate </a:t>
            </a:r>
            <a:r>
              <a:rPr lang="it-IT" dirty="0"/>
              <a:t>di cui all’art. 67. </a:t>
            </a:r>
          </a:p>
          <a:p>
            <a:pPr marL="0" indent="0" algn="just">
              <a:buNone/>
            </a:pPr>
            <a:r>
              <a:rPr lang="it-IT" dirty="0"/>
              <a:t>6. </a:t>
            </a:r>
            <a:r>
              <a:rPr lang="it-IT" b="1" dirty="0"/>
              <a:t>La presente disciplina trova applicazione a far data dal primo contratto integrativo successivo alla stipulazione del presente CCNL</a:t>
            </a:r>
            <a:r>
              <a:rPr lang="it-IT" dirty="0"/>
              <a:t>. </a:t>
            </a:r>
          </a:p>
          <a:p>
            <a:pPr marL="0" indent="0">
              <a:buNone/>
            </a:pPr>
            <a:endParaRPr lang="it-IT" dirty="0"/>
          </a:p>
        </p:txBody>
      </p:sp>
    </p:spTree>
    <p:extLst>
      <p:ext uri="{BB962C8B-B14F-4D97-AF65-F5344CB8AC3E}">
        <p14:creationId xmlns:p14="http://schemas.microsoft.com/office/powerpoint/2010/main" val="384435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71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Considerazioni</a:t>
            </a:r>
          </a:p>
        </p:txBody>
      </p:sp>
      <p:sp>
        <p:nvSpPr>
          <p:cNvPr id="3" name="Segnaposto contenuto 2"/>
          <p:cNvSpPr>
            <a:spLocks noGrp="1"/>
          </p:cNvSpPr>
          <p:nvPr>
            <p:ph idx="1"/>
          </p:nvPr>
        </p:nvSpPr>
        <p:spPr/>
        <p:txBody>
          <a:bodyPr>
            <a:normAutofit fontScale="92500" lnSpcReduction="20000"/>
          </a:bodyPr>
          <a:lstStyle/>
          <a:p>
            <a:endParaRPr lang="it-IT" dirty="0"/>
          </a:p>
          <a:p>
            <a:r>
              <a:rPr lang="it-IT" dirty="0"/>
              <a:t>L’art.56-sexies utilizza l’espressione “</a:t>
            </a:r>
            <a:r>
              <a:rPr lang="it-IT" i="1" dirty="0"/>
              <a:t>Gli enti </a:t>
            </a:r>
            <a:r>
              <a:rPr lang="it-IT" b="1" i="1" dirty="0"/>
              <a:t>possono </a:t>
            </a:r>
            <a:r>
              <a:rPr lang="it-IT" i="1" dirty="0"/>
              <a:t>erogare..”, </a:t>
            </a:r>
            <a:endParaRPr lang="it-IT" dirty="0"/>
          </a:p>
          <a:p>
            <a:pPr algn="just"/>
            <a:r>
              <a:rPr lang="it-IT" dirty="0"/>
              <a:t>L’indennità va corrisposta tenendo conto delle peculiarità istituzionali, sociali ed ambientali degli enti </a:t>
            </a:r>
            <a:r>
              <a:rPr lang="it-IT" dirty="0">
                <a:solidFill>
                  <a:srgbClr val="FF0000"/>
                </a:solidFill>
                <a:sym typeface="Wingdings"/>
              </a:rPr>
              <a:t> che in assenza di tali peculiarità non vi è obbligo di corresponsione</a:t>
            </a:r>
            <a:r>
              <a:rPr lang="it-IT" dirty="0">
                <a:sym typeface="Wingdings"/>
              </a:rPr>
              <a:t>.</a:t>
            </a:r>
          </a:p>
          <a:p>
            <a:r>
              <a:rPr lang="it-IT" dirty="0">
                <a:sym typeface="Wingdings"/>
              </a:rPr>
              <a:t>Sostituisce l’indennità per specifiche responsabilità</a:t>
            </a:r>
          </a:p>
          <a:p>
            <a:pPr algn="just"/>
            <a:r>
              <a:rPr lang="it-IT" dirty="0">
                <a:sym typeface="Wingdings"/>
              </a:rPr>
              <a:t>Non è stabilita un’indennità minima rimessa alla discrezionalità dell’ente;</a:t>
            </a:r>
          </a:p>
          <a:p>
            <a:pPr algn="just"/>
            <a:r>
              <a:rPr lang="it-IT" dirty="0">
                <a:sym typeface="Wingdings"/>
              </a:rPr>
              <a:t>E’ stabilita l’indennità massima pari ad  € 3.000,00 annui lordi</a:t>
            </a:r>
          </a:p>
          <a:p>
            <a:r>
              <a:rPr lang="it-IT" dirty="0">
                <a:sym typeface="Wingdings"/>
              </a:rPr>
              <a:t>Gli oneri per la corresponsione dell’indennità sono a carico del Fondo</a:t>
            </a:r>
          </a:p>
          <a:p>
            <a:r>
              <a:rPr lang="it-IT" dirty="0">
                <a:sym typeface="Wingdings"/>
              </a:rPr>
              <a:t>L’indennità va corrisposta a far data dal primo CCI successivo al CCNL.</a:t>
            </a:r>
          </a:p>
          <a:p>
            <a:endParaRPr lang="it-IT" dirty="0">
              <a:sym typeface="Wingdings"/>
            </a:endParaRPr>
          </a:p>
          <a:p>
            <a:pPr>
              <a:buFont typeface="Arial" charset="0"/>
              <a:buChar char="•"/>
            </a:pPr>
            <a:endParaRPr lang="it-IT" dirty="0">
              <a:sym typeface="Wingdings"/>
            </a:endParaRPr>
          </a:p>
          <a:p>
            <a:pPr marL="0" indent="0">
              <a:buNone/>
            </a:pPr>
            <a:endParaRPr lang="it-IT" dirty="0"/>
          </a:p>
        </p:txBody>
      </p:sp>
    </p:spTree>
    <p:extLst>
      <p:ext uri="{BB962C8B-B14F-4D97-AF65-F5344CB8AC3E}">
        <p14:creationId xmlns:p14="http://schemas.microsoft.com/office/powerpoint/2010/main" val="804369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3643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pPr algn="just"/>
            <a:r>
              <a:rPr lang="it-IT" sz="3200" b="1" dirty="0"/>
              <a:t>Art.56 ter CCNL Prestazioni del personale in occasione di svolgimento di attività ed iniziativa di carattere privato</a:t>
            </a:r>
          </a:p>
        </p:txBody>
      </p:sp>
      <p:sp>
        <p:nvSpPr>
          <p:cNvPr id="3" name="Segnaposto contenuto 2"/>
          <p:cNvSpPr>
            <a:spLocks noGrp="1"/>
          </p:cNvSpPr>
          <p:nvPr>
            <p:ph idx="1"/>
          </p:nvPr>
        </p:nvSpPr>
        <p:spPr/>
        <p:txBody>
          <a:bodyPr>
            <a:normAutofit fontScale="62500" lnSpcReduction="20000"/>
          </a:bodyPr>
          <a:lstStyle/>
          <a:p>
            <a:pPr marL="0" indent="0" algn="just">
              <a:buNone/>
            </a:pPr>
            <a:r>
              <a:rPr lang="it-IT" dirty="0"/>
              <a:t>1. Le </a:t>
            </a:r>
            <a:r>
              <a:rPr lang="it-IT" b="1" dirty="0"/>
              <a:t>ore di servizio aggiuntivo </a:t>
            </a:r>
            <a:r>
              <a:rPr lang="it-IT" dirty="0"/>
              <a:t>del personale, </a:t>
            </a:r>
            <a:r>
              <a:rPr lang="it-IT" b="1" dirty="0"/>
              <a:t>rese al di fuori dell’orario ordinario di lavoro</a:t>
            </a:r>
            <a:r>
              <a:rPr lang="it-IT" dirty="0"/>
              <a:t>, impiegato per le </a:t>
            </a:r>
            <a:r>
              <a:rPr lang="it-IT" b="1" dirty="0"/>
              <a:t>attività̀ di sicurezza e di polizia stradale </a:t>
            </a:r>
            <a:r>
              <a:rPr lang="it-IT" dirty="0"/>
              <a:t>necessarie per lo svolgimento di </a:t>
            </a:r>
            <a:r>
              <a:rPr lang="it-IT" b="1" dirty="0"/>
              <a:t>attività̀ e di iniziative di carattere privato,</a:t>
            </a:r>
            <a:r>
              <a:rPr lang="it-IT" dirty="0"/>
              <a:t> ai sensi dell’art.22, comma 3-bis, del D.L. n. 50/2017 e nei limiti da questo stabiliti, </a:t>
            </a:r>
            <a:r>
              <a:rPr lang="it-IT" b="1" dirty="0"/>
              <a:t>sono remunerate con un compenso di ammontare pari a quelli previsti per il lavoro straordinario </a:t>
            </a:r>
            <a:r>
              <a:rPr lang="it-IT" dirty="0"/>
              <a:t>dall’art. 38, comma 5, del CCNL del 14.9.2000. </a:t>
            </a:r>
          </a:p>
          <a:p>
            <a:pPr marL="0" indent="0" algn="just">
              <a:buNone/>
            </a:pPr>
            <a:r>
              <a:rPr lang="it-IT" dirty="0"/>
              <a:t>2. Nel caso in cui le ore di servizio aggiuntivo, di cui al comma 1, </a:t>
            </a:r>
            <a:r>
              <a:rPr lang="it-IT" b="1" dirty="0"/>
              <a:t>siano rese di domenica o nel giorno del riposo settimanale,</a:t>
            </a:r>
            <a:r>
              <a:rPr lang="it-IT" dirty="0"/>
              <a:t> </a:t>
            </a:r>
            <a:r>
              <a:rPr lang="it-IT" b="1" dirty="0"/>
              <a:t>oltre al compenso </a:t>
            </a:r>
            <a:r>
              <a:rPr lang="it-IT" dirty="0"/>
              <a:t>di cui al comma 1, al personale </a:t>
            </a:r>
            <a:r>
              <a:rPr lang="it-IT" b="1" dirty="0"/>
              <a:t>è riconosciuto un riposo compensativo di durata esattamente corrispondente a quella della prestazione lavorativa resa</a:t>
            </a:r>
            <a:r>
              <a:rPr lang="it-IT" dirty="0"/>
              <a:t>. </a:t>
            </a:r>
          </a:p>
          <a:p>
            <a:pPr marL="0" indent="0" algn="just">
              <a:buNone/>
            </a:pPr>
            <a:r>
              <a:rPr lang="it-IT" dirty="0"/>
              <a:t>3. Le </a:t>
            </a:r>
            <a:r>
              <a:rPr lang="it-IT" b="1" dirty="0"/>
              <a:t>ore aggiuntive non concorrono alla verifica del rispetto del limite massimo individuale di ore di lavoro straordinario, </a:t>
            </a:r>
            <a:r>
              <a:rPr lang="it-IT" dirty="0"/>
              <a:t>di cui all’art. 14, comma 4, del CCNL dell’1.4.1999 e all’art.38, comma 3, del CCNL del 14.9.2000 e </a:t>
            </a:r>
            <a:r>
              <a:rPr lang="it-IT" b="1" dirty="0"/>
              <a:t>non rientrano nel tetto massimo spendibile per i compensi per lavoro straordinario</a:t>
            </a:r>
            <a:r>
              <a:rPr lang="it-IT" dirty="0"/>
              <a:t>, di cui al medesimo art.14 del CCNL dell’1.4.1999. </a:t>
            </a:r>
          </a:p>
          <a:p>
            <a:pPr marL="0" indent="0" algn="just">
              <a:buNone/>
            </a:pPr>
            <a:r>
              <a:rPr lang="it-IT" dirty="0"/>
              <a:t>4. </a:t>
            </a:r>
            <a:r>
              <a:rPr lang="it-IT" b="1" dirty="0"/>
              <a:t>Gli oneri derivanti dalla corresponsione dei compensi e dalla fruizione dei riposi compensativi di cui ai commi 1 e 2 sono finanziati esclusivamente con le risorse a tal fine destinate, nell’ambito delle somme complessivamente versate dai soggetti organizzatori o promotori delle </a:t>
            </a:r>
            <a:r>
              <a:rPr lang="it-IT" b="1" dirty="0" err="1"/>
              <a:t>attivita</a:t>
            </a:r>
            <a:r>
              <a:rPr lang="it-IT" b="1" dirty="0"/>
              <a:t>̀ o delle iniziative, secondo le disposizioni regolamentari adottate in materia da ciascun ente. </a:t>
            </a:r>
          </a:p>
          <a:p>
            <a:pPr marL="0" indent="0" algn="just">
              <a:buNone/>
            </a:pPr>
            <a:r>
              <a:rPr lang="it-IT" dirty="0"/>
              <a:t>5. La presente disciplina trova applicazione a far data dal primo contratto integrativo successivo alla stipulazione del presente CCNL. </a:t>
            </a:r>
          </a:p>
          <a:p>
            <a:endParaRPr lang="it-IT" dirty="0"/>
          </a:p>
        </p:txBody>
      </p:sp>
    </p:spTree>
    <p:extLst>
      <p:ext uri="{BB962C8B-B14F-4D97-AF65-F5344CB8AC3E}">
        <p14:creationId xmlns:p14="http://schemas.microsoft.com/office/powerpoint/2010/main" val="1894664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I compensi da erogare al personale della polizia locale</a:t>
            </a:r>
          </a:p>
        </p:txBody>
      </p:sp>
      <p:sp>
        <p:nvSpPr>
          <p:cNvPr id="3" name="Segnaposto contenuto 2"/>
          <p:cNvSpPr>
            <a:spLocks noGrp="1"/>
          </p:cNvSpPr>
          <p:nvPr>
            <p:ph idx="1"/>
          </p:nvPr>
        </p:nvSpPr>
        <p:spPr/>
        <p:txBody>
          <a:bodyPr>
            <a:normAutofit fontScale="85000" lnSpcReduction="20000"/>
          </a:bodyPr>
          <a:lstStyle/>
          <a:p>
            <a:pPr algn="just"/>
            <a:r>
              <a:rPr lang="it-IT" b="1" dirty="0"/>
              <a:t>Non rientrano nel conteggio della spesa del personale</a:t>
            </a:r>
            <a:r>
              <a:rPr lang="it-IT" dirty="0"/>
              <a:t>, ovvero art.1 commi </a:t>
            </a:r>
            <a:r>
              <a:rPr lang="it-IT" b="1" dirty="0"/>
              <a:t>557</a:t>
            </a:r>
            <a:r>
              <a:rPr lang="it-IT" dirty="0"/>
              <a:t>-557-quater della legge 296/2006 e art.23, comma 2 del D.Lgs.75/2017 (vedasi nota interpretativa della Presidenza del Consiglio dei Ministri </a:t>
            </a:r>
            <a:r>
              <a:rPr lang="mr-IN" dirty="0"/>
              <a:t>–</a:t>
            </a:r>
            <a:r>
              <a:rPr lang="it-IT" dirty="0"/>
              <a:t>  Confenza Stato Citta ed Autonomie Locali del 26 luglio 2018 rep. Atti 532)</a:t>
            </a:r>
          </a:p>
          <a:p>
            <a:pPr algn="just"/>
            <a:r>
              <a:rPr lang="it-IT" b="1" dirty="0"/>
              <a:t>Non rientrano nel tetto del salario accessorio </a:t>
            </a:r>
            <a:r>
              <a:rPr lang="it-IT" dirty="0"/>
              <a:t>essendo totalmente finanziati con proventi versati allo scopo dai privati (Corte dei Conti Liguria delibera 105/2018/PAR)</a:t>
            </a:r>
          </a:p>
          <a:p>
            <a:pPr algn="just"/>
            <a:r>
              <a:rPr lang="it-IT" b="1" dirty="0"/>
              <a:t>Non concorrono </a:t>
            </a:r>
            <a:r>
              <a:rPr lang="it-IT" dirty="0"/>
              <a:t>alla verifica del rispetto del </a:t>
            </a:r>
            <a:r>
              <a:rPr lang="it-IT" b="1" dirty="0"/>
              <a:t>limite massimo individuale </a:t>
            </a:r>
            <a:r>
              <a:rPr lang="it-IT" dirty="0"/>
              <a:t>di ore di lavoro straordinario (art.56-ter comma 3)</a:t>
            </a:r>
          </a:p>
          <a:p>
            <a:pPr algn="just"/>
            <a:r>
              <a:rPr lang="it-IT" b="1" dirty="0"/>
              <a:t>Non rientrano </a:t>
            </a:r>
            <a:r>
              <a:rPr lang="it-IT" dirty="0"/>
              <a:t>nel </a:t>
            </a:r>
            <a:r>
              <a:rPr lang="it-IT" b="1" dirty="0"/>
              <a:t>tetto massimo spendibile </a:t>
            </a:r>
            <a:r>
              <a:rPr lang="it-IT" dirty="0"/>
              <a:t>per compensi per lavoro straordinario (art.56-ter comma comma 3)</a:t>
            </a:r>
          </a:p>
          <a:p>
            <a:pPr algn="just"/>
            <a:r>
              <a:rPr lang="it-IT" b="1" dirty="0"/>
              <a:t>I compensi spettano anche al titolare di PO ai sensi dell’art.18, comma 1 lettera </a:t>
            </a:r>
            <a:r>
              <a:rPr lang="it-IT" b="1" dirty="0" err="1"/>
              <a:t>f</a:t>
            </a:r>
            <a:r>
              <a:rPr lang="it-IT" b="1" dirty="0"/>
              <a:t>)  del CCNL 21.5.2018</a:t>
            </a:r>
          </a:p>
        </p:txBody>
      </p:sp>
    </p:spTree>
    <p:extLst>
      <p:ext uri="{BB962C8B-B14F-4D97-AF65-F5344CB8AC3E}">
        <p14:creationId xmlns:p14="http://schemas.microsoft.com/office/powerpoint/2010/main" val="1027671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23092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Tipologia delle prestazioni</a:t>
            </a:r>
          </a:p>
        </p:txBody>
      </p:sp>
      <p:sp>
        <p:nvSpPr>
          <p:cNvPr id="3" name="Segnaposto contenuto 2"/>
          <p:cNvSpPr>
            <a:spLocks noGrp="1"/>
          </p:cNvSpPr>
          <p:nvPr>
            <p:ph idx="1"/>
          </p:nvPr>
        </p:nvSpPr>
        <p:spPr>
          <a:xfrm>
            <a:off x="838200" y="1582615"/>
            <a:ext cx="10515600" cy="4594348"/>
          </a:xfrm>
        </p:spPr>
        <p:txBody>
          <a:bodyPr>
            <a:normAutofit fontScale="70000" lnSpcReduction="20000"/>
          </a:bodyPr>
          <a:lstStyle/>
          <a:p>
            <a:pPr algn="just"/>
            <a:r>
              <a:rPr lang="it-IT" dirty="0"/>
              <a:t>Trattasi di </a:t>
            </a:r>
            <a:r>
              <a:rPr lang="it-IT" b="1" dirty="0"/>
              <a:t>ore di servizio aggiuntivo</a:t>
            </a:r>
            <a:r>
              <a:rPr lang="it-IT" dirty="0"/>
              <a:t>, </a:t>
            </a:r>
            <a:r>
              <a:rPr lang="it-IT" b="1" dirty="0"/>
              <a:t>rese al di fuori dell’orario ordinario di lavoro </a:t>
            </a:r>
            <a:r>
              <a:rPr lang="it-IT" dirty="0"/>
              <a:t>per attività di sicurezza e polizia stradale necessarie per lo svolgimento di </a:t>
            </a:r>
            <a:r>
              <a:rPr lang="it-IT" b="1" dirty="0"/>
              <a:t>attività e di iniziative di carattere privato</a:t>
            </a:r>
            <a:r>
              <a:rPr lang="it-IT" dirty="0"/>
              <a:t>: </a:t>
            </a:r>
            <a:r>
              <a:rPr lang="it-IT" b="1" dirty="0"/>
              <a:t>concerti, attività di polizia stradale in vicinanza dei centri commerciali in determinati periodi dell’anno (es. sabato e festività), attività di polizia stradale in occasione di eventi fieristici etc.</a:t>
            </a:r>
          </a:p>
          <a:p>
            <a:pPr algn="just"/>
            <a:r>
              <a:rPr lang="it-IT" dirty="0"/>
              <a:t>Sono ore remunerate con un compenso pari a quelli previsti per il lavoro straordinario.</a:t>
            </a:r>
            <a:endParaRPr lang="it-IT" b="1" dirty="0"/>
          </a:p>
          <a:p>
            <a:pPr algn="just"/>
            <a:r>
              <a:rPr lang="it-IT" dirty="0"/>
              <a:t>Come  enunciato nella nota 26/7/2018 della Conferenza Stato-Città:</a:t>
            </a:r>
          </a:p>
          <a:p>
            <a:pPr marL="514350" indent="-514350" algn="just">
              <a:buFont typeface="+mj-lt"/>
              <a:buAutoNum type="alphaLcParenR"/>
            </a:pPr>
            <a:r>
              <a:rPr lang="it-IT" dirty="0"/>
              <a:t>la puntuale elencazione delle manifestazioni escluse dall’obbligo di corresponsione delle spese, attesa la piena autonomia gestionale degli Enti Locali, deve essere effettuata in sede regolamentare dalle Amministrazioni locali;</a:t>
            </a:r>
          </a:p>
          <a:p>
            <a:pPr marL="514350" indent="-514350" algn="just">
              <a:buFont typeface="+mj-lt"/>
              <a:buAutoNum type="alphaLcParenR"/>
            </a:pPr>
            <a:r>
              <a:rPr lang="it-IT" dirty="0"/>
              <a:t> le attività possono essere circoscritte ai </a:t>
            </a:r>
            <a:r>
              <a:rPr lang="it-IT" b="1" dirty="0"/>
              <a:t>servizi di organizzazione e regolazione del traffico;</a:t>
            </a:r>
          </a:p>
          <a:p>
            <a:pPr marL="514350" indent="-514350" algn="just">
              <a:buFont typeface="+mj-lt"/>
              <a:buAutoNum type="alphaLcParenR"/>
            </a:pPr>
            <a:r>
              <a:rPr lang="it-IT" dirty="0"/>
              <a:t>sono da escludere le spese sostenute per lo svolgimento delle attività richieste nell’ordinanza di pubblica sicurezza del Questore, pertanto quelle effettuate da personale con qualifica di agente di PS, quale ausiliario di pubblica sicurezza,</a:t>
            </a:r>
          </a:p>
          <a:p>
            <a:pPr marL="514350" indent="-514350" algn="just">
              <a:buFont typeface="+mj-lt"/>
              <a:buAutoNum type="alphaLcParenR"/>
            </a:pPr>
            <a:r>
              <a:rPr lang="it-IT" dirty="0"/>
              <a:t>per il medesimo evento oggetto di ordinanza di PS possono essere fatte rientrare tra le spese a carico del soggetto organizzatore privato le spese sostenute dal Comune per i compiti di sicurezza stradale e polizia stradale.</a:t>
            </a:r>
            <a:endParaRPr lang="it-IT" b="1" dirty="0"/>
          </a:p>
        </p:txBody>
      </p:sp>
    </p:spTree>
    <p:extLst>
      <p:ext uri="{BB962C8B-B14F-4D97-AF65-F5344CB8AC3E}">
        <p14:creationId xmlns:p14="http://schemas.microsoft.com/office/powerpoint/2010/main" val="643299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Tipologia delle prestazioni</a:t>
            </a:r>
          </a:p>
        </p:txBody>
      </p:sp>
      <p:sp>
        <p:nvSpPr>
          <p:cNvPr id="3" name="Segnaposto contenuto 2"/>
          <p:cNvSpPr>
            <a:spLocks noGrp="1"/>
          </p:cNvSpPr>
          <p:nvPr>
            <p:ph idx="1"/>
          </p:nvPr>
        </p:nvSpPr>
        <p:spPr/>
        <p:txBody>
          <a:bodyPr>
            <a:normAutofit fontScale="92500" lnSpcReduction="20000"/>
          </a:bodyPr>
          <a:lstStyle/>
          <a:p>
            <a:pPr algn="just"/>
            <a:r>
              <a:rPr lang="it-IT" dirty="0"/>
              <a:t>Se la prestazione è resa di domenica (</a:t>
            </a:r>
            <a:r>
              <a:rPr lang="it-IT" b="1" dirty="0"/>
              <a:t>qualora coincida con il giorno di riposo settimanale) </a:t>
            </a:r>
            <a:r>
              <a:rPr lang="it-IT" dirty="0"/>
              <a:t>o nel giorno di riposo settimanale </a:t>
            </a:r>
            <a:r>
              <a:rPr lang="it-IT" b="1" dirty="0"/>
              <a:t>(qualora non coincida con la domenica)</a:t>
            </a:r>
            <a:r>
              <a:rPr lang="it-IT" dirty="0"/>
              <a:t> oltre al compenso per lavoro straordinario al personale spetta un riposo compensativo di durata esattamente corrispondente a quella della prestazione lavorativa resa.</a:t>
            </a:r>
          </a:p>
          <a:p>
            <a:pPr marL="0" indent="0" algn="just">
              <a:buNone/>
            </a:pPr>
            <a:r>
              <a:rPr lang="it-IT" dirty="0"/>
              <a:t>Esempio</a:t>
            </a:r>
          </a:p>
          <a:p>
            <a:pPr marL="514350" indent="-514350" algn="just">
              <a:buAutoNum type="alphaLcParenR"/>
            </a:pPr>
            <a:r>
              <a:rPr lang="it-IT" dirty="0"/>
              <a:t>Turnazione dal lunedì al sabato. Il servizio reso dall’agente nella giornata di domenica coincide con il riposo settimanale; allo stesso compete </a:t>
            </a:r>
            <a:r>
              <a:rPr lang="it-IT" b="1" dirty="0"/>
              <a:t>il compenso per lavoro straordinario festivo + il riposo compensativo pari alla prestazione resa</a:t>
            </a:r>
          </a:p>
          <a:p>
            <a:pPr marL="514350" indent="-514350" algn="just">
              <a:buAutoNum type="alphaLcParenR"/>
            </a:pPr>
            <a:r>
              <a:rPr lang="it-IT" dirty="0"/>
              <a:t>Turnazione su 7 giorni e la domenica non coincide, per l’agente che presta servizio, con il giorno di riposo settimanale. In tal caso all’agente va corrisposto il </a:t>
            </a:r>
            <a:r>
              <a:rPr lang="it-IT" b="1" dirty="0"/>
              <a:t>solo compenso per lavoro straordinario festivo</a:t>
            </a:r>
          </a:p>
        </p:txBody>
      </p:sp>
    </p:spTree>
    <p:extLst>
      <p:ext uri="{BB962C8B-B14F-4D97-AF65-F5344CB8AC3E}">
        <p14:creationId xmlns:p14="http://schemas.microsoft.com/office/powerpoint/2010/main" val="1117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pPr algn="ctr"/>
            <a:r>
              <a:rPr lang="it-IT" sz="3200" b="1" dirty="0"/>
              <a:t>Iter</a:t>
            </a:r>
            <a:br>
              <a:rPr lang="it-IT" sz="3200" b="1" dirty="0"/>
            </a:br>
            <a:endParaRPr lang="it-IT" sz="3200" b="1" dirty="0"/>
          </a:p>
        </p:txBody>
      </p:sp>
      <p:sp>
        <p:nvSpPr>
          <p:cNvPr id="3" name="Segnaposto contenuto 2"/>
          <p:cNvSpPr>
            <a:spLocks noGrp="1"/>
          </p:cNvSpPr>
          <p:nvPr>
            <p:ph idx="1"/>
          </p:nvPr>
        </p:nvSpPr>
        <p:spPr/>
        <p:txBody>
          <a:bodyPr/>
          <a:lstStyle/>
          <a:p>
            <a:pPr algn="just"/>
            <a:r>
              <a:rPr lang="it-IT" dirty="0"/>
              <a:t>Approvazione, con deliberazione di giunta comunale, della disciplina delle prestazioni soggette a pagamento rese dalla Polizia Locale a favore di terzi: approvazione disciplinare, schema accordo e determinazione tariffe;</a:t>
            </a:r>
          </a:p>
          <a:p>
            <a:pPr algn="just"/>
            <a:r>
              <a:rPr lang="it-IT" dirty="0"/>
              <a:t>Approvazione di apposito regolamento o integrazione del regolamento di organizzazione degli uffici e dei servizi che disciplina la fattispecie di cui all’art.56-ter. </a:t>
            </a:r>
            <a:r>
              <a:rPr lang="it-IT" b="1" dirty="0"/>
              <a:t>N.B. va effettuata l’informazione preventiva alle OOSS ex art.4 CCNL 21.5.2018</a:t>
            </a:r>
          </a:p>
          <a:p>
            <a:pPr algn="just"/>
            <a:r>
              <a:rPr lang="it-IT" dirty="0"/>
              <a:t>Sottoscrizione del CCI che comprende l’articolo prima visto oppure, se si ha fretta, approvazione di uno stralcio.</a:t>
            </a:r>
          </a:p>
        </p:txBody>
      </p:sp>
    </p:spTree>
    <p:extLst>
      <p:ext uri="{BB962C8B-B14F-4D97-AF65-F5344CB8AC3E}">
        <p14:creationId xmlns:p14="http://schemas.microsoft.com/office/powerpoint/2010/main" val="1512799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51692"/>
            <a:ext cx="10515600" cy="133899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2800" b="1" dirty="0"/>
              <a:t>Es. di articolo da inserire nel regolamento di organizzazione degli uffici e servizi</a:t>
            </a:r>
          </a:p>
        </p:txBody>
      </p:sp>
      <p:sp>
        <p:nvSpPr>
          <p:cNvPr id="3" name="Segnaposto contenuto 2"/>
          <p:cNvSpPr>
            <a:spLocks noGrp="1"/>
          </p:cNvSpPr>
          <p:nvPr>
            <p:ph idx="1"/>
          </p:nvPr>
        </p:nvSpPr>
        <p:spPr>
          <a:xfrm>
            <a:off x="838200" y="1690688"/>
            <a:ext cx="10515600" cy="4956297"/>
          </a:xfrm>
        </p:spPr>
        <p:txBody>
          <a:bodyPr>
            <a:normAutofit fontScale="62500" lnSpcReduction="20000"/>
          </a:bodyPr>
          <a:lstStyle/>
          <a:p>
            <a:pPr marL="0" indent="0">
              <a:buNone/>
            </a:pPr>
            <a:endParaRPr lang="it-IT" i="1" baseline="30000" dirty="0"/>
          </a:p>
          <a:p>
            <a:pPr marL="0" indent="0">
              <a:buNone/>
            </a:pPr>
            <a:r>
              <a:rPr lang="it-IT" sz="3200" b="1" i="1" baseline="30000" dirty="0"/>
              <a:t>Art.___ Prestazioni del personale in occasione di svolgimento di attività ed iniziative di carattere privato</a:t>
            </a:r>
          </a:p>
          <a:p>
            <a:pPr marL="0" indent="0" algn="just">
              <a:buNone/>
            </a:pPr>
            <a:r>
              <a:rPr lang="it-IT" sz="3200" i="1" baseline="30000" dirty="0"/>
              <a:t>1.</a:t>
            </a:r>
            <a:r>
              <a:rPr lang="it-IT" sz="3200" i="1" dirty="0"/>
              <a:t> </a:t>
            </a:r>
            <a:r>
              <a:rPr lang="it-IT" sz="3200" baseline="30000" dirty="0"/>
              <a:t>“</a:t>
            </a:r>
            <a:r>
              <a:rPr lang="it-IT" sz="3200" i="1" baseline="30000" dirty="0"/>
              <a:t>Il comune di</a:t>
            </a:r>
            <a:r>
              <a:rPr lang="it-IT" sz="3200" i="1" dirty="0"/>
              <a:t>           </a:t>
            </a:r>
            <a:r>
              <a:rPr lang="it-IT" sz="3200" i="1" baseline="30000" dirty="0"/>
              <a:t>mediante apposita disciplina determina le tariffe e le modalità di svolgimento delle attività rese dal personale della Polizia Locale in occasione dello svolgimento di attività ed iniziative di carattere privato ai sensi dell’art. 22, comma 3 bis, del D.L. 50/2017, convertito con modificazioni dalla legge 21 giugno 2017 n. 96.</a:t>
            </a:r>
            <a:endParaRPr lang="it-IT" sz="3200" baseline="30000" dirty="0"/>
          </a:p>
          <a:p>
            <a:pPr marL="0" indent="0" algn="just">
              <a:buNone/>
            </a:pPr>
            <a:r>
              <a:rPr lang="it-IT" sz="3200" i="1" baseline="30000" dirty="0"/>
              <a:t>2. Le prestazioni del personale della polizia Locale per tali attività sono rese su base volontaria degli agenti e degli ufficiali facenti parte del Corpo della Polizia Locale.</a:t>
            </a:r>
            <a:endParaRPr lang="it-IT" sz="3200" baseline="30000" dirty="0"/>
          </a:p>
          <a:p>
            <a:pPr marL="0" indent="0">
              <a:buNone/>
            </a:pPr>
            <a:r>
              <a:rPr lang="it-IT" sz="3200" i="1" baseline="30000" dirty="0"/>
              <a:t>3. L'impiego del personale è ordinato secondo i seguenti criteri:</a:t>
            </a:r>
            <a:endParaRPr lang="it-IT" sz="3200" baseline="30000" dirty="0"/>
          </a:p>
          <a:p>
            <a:pPr algn="just"/>
            <a:r>
              <a:rPr lang="it-IT" sz="3200" i="1" baseline="30000" dirty="0"/>
              <a:t>i servizi a favore di privati vengono svolti esclusivamente fuori dall'orario di servizio, con prestazione di lavoro aggiuntivo remunerato come straordinario;</a:t>
            </a:r>
            <a:endParaRPr lang="it-IT" sz="3200" baseline="30000" dirty="0"/>
          </a:p>
          <a:p>
            <a:pPr algn="just"/>
            <a:r>
              <a:rPr lang="it-IT" sz="3200" i="1" baseline="30000" dirty="0"/>
              <a:t>adesione in via preventiva da parte del personale per la resa di servizi extra, con pari possibilità per tutti gli aderenti di svolgere servizi indistintamente senza possibilità di scelta individuale.</a:t>
            </a:r>
            <a:endParaRPr lang="it-IT" sz="3200" baseline="30000" dirty="0"/>
          </a:p>
          <a:p>
            <a:pPr marL="0" indent="0" algn="just">
              <a:buNone/>
            </a:pPr>
            <a:r>
              <a:rPr lang="it-IT" sz="3200" i="1" baseline="30000" dirty="0"/>
              <a:t>4. Le ore di servizio aggiuntive prestate dal personale della polizia Locale in occasione di svolgimento di attività ed iniziative di carattere privato sono remunerate con un compenso di ammontare pari a quelli previsti per il lavoro straordinario dall’art. 38, comma 5, del CCNL 14/09/2000.</a:t>
            </a:r>
            <a:endParaRPr lang="it-IT" sz="3200" baseline="30000" dirty="0"/>
          </a:p>
          <a:p>
            <a:pPr marL="0" indent="0" algn="just">
              <a:buNone/>
            </a:pPr>
            <a:r>
              <a:rPr lang="it-IT" sz="3200" i="1" baseline="30000" dirty="0"/>
              <a:t>5. Nel caso in cui le ore di servizio aggiuntivo siano rese di domenica o nel giorno del riposo settimanale oltre al compenso per il lavoro straordinario al personale è riconosciuto un riposo compensativo di durata esattamente corrispondente a quella della prestazione lavorativa resa.</a:t>
            </a:r>
            <a:endParaRPr lang="it-IT" sz="3200" baseline="30000" dirty="0"/>
          </a:p>
          <a:p>
            <a:pPr marL="0" indent="0">
              <a:buNone/>
            </a:pPr>
            <a:r>
              <a:rPr lang="it-IT" sz="3200" i="1" baseline="30000" dirty="0"/>
              <a:t>6. Tali compensi spettano anche al titolare di posizione organizzativa ai sensi dell’art. 18 del CCNL 21.05.2018.</a:t>
            </a:r>
          </a:p>
          <a:p>
            <a:pPr marL="0" indent="0" algn="just">
              <a:buNone/>
            </a:pPr>
            <a:r>
              <a:rPr lang="it-IT" sz="3200" i="1" baseline="30000" dirty="0"/>
              <a:t>7. Le ore di straordinario prestate dal personale per questa tipologia di servizi non concorrono alla verifica del rispetto del limite massimo individuale di ore di lavoro straordinario, di cui all'art. 14, comma 4, del CCNL 1.04.1999 e all'art. 38, comma 3 del CCNL 14.9.2000 e non rientrano nel tetto massimo spendibile per i compensi per lavoro straordinario, di cui al medesimo art. 14 del CCNL 1.04.1999.</a:t>
            </a:r>
            <a:endParaRPr lang="it-IT" sz="3200" baseline="30000" dirty="0"/>
          </a:p>
          <a:p>
            <a:pPr marL="0" indent="0" algn="just">
              <a:buNone/>
            </a:pPr>
            <a:r>
              <a:rPr lang="it-IT" sz="3200" i="1" baseline="30000" dirty="0"/>
              <a:t>8. Gli oneri derivanti dalla corresponsione dei compensi e dalla fruizione dei riposi compensativi di cui ai commi precedenti sono finanziati esclusivamente con le risorse a tal fine destinate, nell'ambito delle somme complessivamente versate dai soggetti organizzatori o promotori delle attività o delle iniziative”.</a:t>
            </a:r>
            <a:endParaRPr lang="it-IT" sz="3200" dirty="0"/>
          </a:p>
        </p:txBody>
      </p:sp>
    </p:spTree>
    <p:extLst>
      <p:ext uri="{BB962C8B-B14F-4D97-AF65-F5344CB8AC3E}">
        <p14:creationId xmlns:p14="http://schemas.microsoft.com/office/powerpoint/2010/main" val="1181511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38200" y="363415"/>
            <a:ext cx="10515600" cy="13247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p:txBody>
          <a:bodyPr>
            <a:normAutofit/>
          </a:bodyPr>
          <a:lstStyle/>
          <a:p>
            <a:r>
              <a:rPr lang="it-IT" sz="3200" b="1" dirty="0"/>
              <a:t>CCI ART.20 Proventi delle violazioni al codice della strada</a:t>
            </a:r>
          </a:p>
        </p:txBody>
      </p:sp>
      <p:sp>
        <p:nvSpPr>
          <p:cNvPr id="3" name="Segnaposto contenuto 2"/>
          <p:cNvSpPr>
            <a:spLocks noGrp="1"/>
          </p:cNvSpPr>
          <p:nvPr>
            <p:ph idx="1"/>
          </p:nvPr>
        </p:nvSpPr>
        <p:spPr/>
        <p:txBody>
          <a:bodyPr>
            <a:normAutofit fontScale="62500" lnSpcReduction="20000"/>
          </a:bodyPr>
          <a:lstStyle/>
          <a:p>
            <a:pPr marL="0" indent="0" algn="just">
              <a:buNone/>
            </a:pPr>
            <a:r>
              <a:rPr lang="it-IT" dirty="0"/>
              <a:t>1. Ai sensi dell’art. 56-quater del CCNL 21.05.2018 le parti prendono atto che i proventi delle sanzioni amministrative pecuniarie riscossi dall’ente, nella quota da questi determinata ai sensi dell’art. 208, commi 4 </a:t>
            </a:r>
            <a:r>
              <a:rPr lang="it-IT" dirty="0" err="1"/>
              <a:t>lett</a:t>
            </a:r>
            <a:r>
              <a:rPr lang="it-IT" dirty="0"/>
              <a:t>. c), e 5, del D.Lgs.n.285/1992 sono destinati, in coerenza con le previsioni legislative, alle seguenti finalità in favore del personale di Polizia Locale in servizio con rapporto a tempo indeterminato:</a:t>
            </a:r>
          </a:p>
          <a:p>
            <a:pPr marL="0" indent="0" algn="just">
              <a:buNone/>
            </a:pPr>
            <a:r>
              <a:rPr lang="it-IT" dirty="0"/>
              <a:t>a) contributi datoriali al Fondo di previdenza complementare Perseo-Sirio; è fatta salva la volontà del lavoratore di conservare comunque l’adesione eventualmente già intervenuta a diverse forme pensionistiche individuali;</a:t>
            </a:r>
          </a:p>
          <a:p>
            <a:pPr marL="0" indent="0" algn="just">
              <a:buNone/>
            </a:pPr>
            <a:r>
              <a:rPr lang="it-IT" dirty="0"/>
              <a:t>b) finalità assistenziali, nell’ambito delle misure di welfare integrativo, secondo la disciplina dell’art. 72 del CCNL 21/05/2018;</a:t>
            </a:r>
          </a:p>
          <a:p>
            <a:pPr marL="0" indent="0" algn="just">
              <a:buNone/>
            </a:pPr>
            <a:r>
              <a:rPr lang="it-IT" dirty="0"/>
              <a:t>c) erogazione di incentivi monetari collegati a obiettivi di potenziamento dei servizi di controllo finalizzati alla sicurezza urbana e stradale.</a:t>
            </a:r>
            <a:r>
              <a:rPr lang="it-IT" dirty="0">
                <a:solidFill>
                  <a:srgbClr val="FF0000"/>
                </a:solidFill>
                <a:sym typeface="Wingdings"/>
              </a:rPr>
              <a:t> c.d. progetto polizia locale</a:t>
            </a:r>
            <a:endParaRPr lang="it-IT" dirty="0"/>
          </a:p>
          <a:p>
            <a:pPr marL="0" indent="0" algn="just">
              <a:buNone/>
            </a:pPr>
            <a:r>
              <a:rPr lang="it-IT" dirty="0"/>
              <a:t>2. Per le suddette finalità l’Amministrazione annualmente, </a:t>
            </a:r>
            <a:r>
              <a:rPr lang="it-IT" b="1" dirty="0"/>
              <a:t>con apposita delibera di Giunta</a:t>
            </a:r>
            <a:r>
              <a:rPr lang="it-IT" dirty="0"/>
              <a:t>, provvede alla destinazione delle risorse ex art.208 </a:t>
            </a:r>
            <a:r>
              <a:rPr lang="it-IT" dirty="0" err="1"/>
              <a:t>CdS</a:t>
            </a:r>
            <a:r>
              <a:rPr lang="it-IT" dirty="0"/>
              <a:t> ed assegna uno specifico fondo in percentuale a quanto riscosso l’anno precedente. </a:t>
            </a:r>
          </a:p>
          <a:p>
            <a:pPr marL="0" indent="0">
              <a:buNone/>
            </a:pPr>
            <a:r>
              <a:rPr lang="it-IT" dirty="0"/>
              <a:t>3. La liquidazione delle somme di cui sopra verrà effettuata al lordo degli oneri a carico dell’Amministrazione. </a:t>
            </a:r>
          </a:p>
        </p:txBody>
      </p:sp>
    </p:spTree>
    <p:extLst>
      <p:ext uri="{BB962C8B-B14F-4D97-AF65-F5344CB8AC3E}">
        <p14:creationId xmlns:p14="http://schemas.microsoft.com/office/powerpoint/2010/main" val="175178513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3735</Words>
  <Application>Microsoft Office PowerPoint</Application>
  <PresentationFormat>Widescreen</PresentationFormat>
  <Paragraphs>195</Paragraphs>
  <Slides>26</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26</vt:i4>
      </vt:variant>
    </vt:vector>
  </HeadingPairs>
  <TitlesOfParts>
    <vt:vector size="31" baseType="lpstr">
      <vt:lpstr>Arial</vt:lpstr>
      <vt:lpstr>Calibri</vt:lpstr>
      <vt:lpstr>Calibri Light</vt:lpstr>
      <vt:lpstr>Times New Roman</vt:lpstr>
      <vt:lpstr>Tema di Office</vt:lpstr>
      <vt:lpstr>POLIZIA LOCALE</vt:lpstr>
      <vt:lpstr>CCI ART.19 Prestazioni del personale in occasione di svolgimento di attività ed iniziative di carattere privato</vt:lpstr>
      <vt:lpstr>Art.56 ter CCNL Prestazioni del personale in occasione di svolgimento di attività ed iniziativa di carattere privato</vt:lpstr>
      <vt:lpstr>I compensi da erogare al personale della polizia locale</vt:lpstr>
      <vt:lpstr>Tipologia delle prestazioni</vt:lpstr>
      <vt:lpstr>Tipologia delle prestazioni</vt:lpstr>
      <vt:lpstr>Iter </vt:lpstr>
      <vt:lpstr>Es. di articolo da inserire nel regolamento di organizzazione degli uffici e servizi</vt:lpstr>
      <vt:lpstr>CCI ART.20 Proventi delle violazioni al codice della strada</vt:lpstr>
      <vt:lpstr> Art. 56 quater CCNL Utilizzo dei proventi delle violazioni del codice della strada   </vt:lpstr>
      <vt:lpstr>Riepilogo</vt:lpstr>
      <vt:lpstr>CCI ART.21 Indennità di servizio esterno</vt:lpstr>
      <vt:lpstr>CCI Art. 21 Indennità servizio esterno </vt:lpstr>
      <vt:lpstr>CCI Art.21 Indennità di servizio esterno</vt:lpstr>
      <vt:lpstr>CCI Art. 21 Indennità di servizio esterno</vt:lpstr>
      <vt:lpstr>CCI Art.21 Indennità di servizio esterno</vt:lpstr>
      <vt:lpstr>CCI Art.21 Indennità di servizio esterno</vt:lpstr>
      <vt:lpstr>Art.56-quinquies CCNL Indennità di servizio esterno</vt:lpstr>
      <vt:lpstr>Considerazioni</vt:lpstr>
      <vt:lpstr>CCI Art.22 Indennità di funzione</vt:lpstr>
      <vt:lpstr>CCI Art.22 Indennità di funzione</vt:lpstr>
      <vt:lpstr>CCI Art.22 Indennità di funzione</vt:lpstr>
      <vt:lpstr>CCI Art.22 Indennità di funzione</vt:lpstr>
      <vt:lpstr>Art.56-sexies CCNL Indennità di funzione</vt:lpstr>
      <vt:lpstr>Art.56-sexies CCNL</vt:lpstr>
      <vt:lpstr>Considerazioni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POLIZIA LOCALE</dc:title>
  <dc:creator>Utente di Microsoft Office</dc:creator>
  <cp:lastModifiedBy>SEGRETARIO</cp:lastModifiedBy>
  <cp:revision>45</cp:revision>
  <dcterms:created xsi:type="dcterms:W3CDTF">2018-10-21T07:18:36Z</dcterms:created>
  <dcterms:modified xsi:type="dcterms:W3CDTF">2019-03-06T06:34:31Z</dcterms:modified>
</cp:coreProperties>
</file>